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4"/>
    <p:sldMasterId id="2147483660" r:id="rId5"/>
    <p:sldMasterId id="2147483664" r:id="rId6"/>
    <p:sldMasterId id="2147483671" r:id="rId7"/>
    <p:sldMasterId id="2147483703" r:id="rId8"/>
    <p:sldMasterId id="2147483684" r:id="rId9"/>
    <p:sldMasterId id="2147483699" r:id="rId10"/>
    <p:sldMasterId id="2147483708" r:id="rId11"/>
  </p:sldMasterIdLst>
  <p:notesMasterIdLst>
    <p:notesMasterId r:id="rId34"/>
  </p:notesMasterIdLst>
  <p:sldIdLst>
    <p:sldId id="1108" r:id="rId12"/>
    <p:sldId id="257" r:id="rId13"/>
    <p:sldId id="265" r:id="rId14"/>
    <p:sldId id="1055" r:id="rId15"/>
    <p:sldId id="622" r:id="rId16"/>
    <p:sldId id="1066" r:id="rId17"/>
    <p:sldId id="973" r:id="rId18"/>
    <p:sldId id="1109" r:id="rId19"/>
    <p:sldId id="1110" r:id="rId20"/>
    <p:sldId id="1113" r:id="rId21"/>
    <p:sldId id="325" r:id="rId22"/>
    <p:sldId id="339" r:id="rId23"/>
    <p:sldId id="343" r:id="rId24"/>
    <p:sldId id="1111" r:id="rId25"/>
    <p:sldId id="1112" r:id="rId26"/>
    <p:sldId id="1115" r:id="rId27"/>
    <p:sldId id="258" r:id="rId28"/>
    <p:sldId id="1116" r:id="rId29"/>
    <p:sldId id="1068" r:id="rId30"/>
    <p:sldId id="1118" r:id="rId31"/>
    <p:sldId id="1107" r:id="rId32"/>
    <p:sldId id="289" r:id="rId33"/>
  </p:sldIdLst>
  <p:sldSz cx="12192000" cy="6858000"/>
  <p:notesSz cx="6858000" cy="91440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Sabon LT Std" panose="02020602060506020403" pitchFamily="18" charset="0"/>
      <p:regular r:id="rId45"/>
      <p:bold r:id="rId46"/>
      <p:italic r:id="rId47"/>
      <p:boldItalic r:id="rId48"/>
    </p:embeddedFont>
    <p:embeddedFont>
      <p:font typeface="Trade Gothic LT Std" panose="00000500000000000000" pitchFamily="50" charset="0"/>
      <p:regular r:id="rId49"/>
    </p:embeddedFont>
    <p:embeddedFont>
      <p:font typeface="Trade Gothic LT Std Cn" panose="00000506000000000000" pitchFamily="50" charset="0"/>
      <p:regular r:id="rId50"/>
      <p:bold r:id="rId51"/>
    </p:embeddedFont>
    <p:embeddedFont>
      <p:font typeface="Trebuchet MS" panose="020B0603020202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8EA52"/>
    <a:srgbClr val="FFE6D3"/>
    <a:srgbClr val="C8F1FF"/>
    <a:srgbClr val="DCF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5.fntdata"/><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font" Target="fonts/font10.fntdata"/><Relationship Id="rId52" Type="http://schemas.openxmlformats.org/officeDocument/2006/relationships/font" Target="fonts/font18.fntdata"/><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 Paul" userId="364dbb9a-005d-49ad-afaf-7aef7292bc59" providerId="ADAL" clId="{6728BB4B-6B6D-4002-8B77-4FC51AF14E3D}"/>
    <pc:docChg chg="undo custSel addSld delSld">
      <pc:chgData name="Leigha Paul" userId="364dbb9a-005d-49ad-afaf-7aef7292bc59" providerId="ADAL" clId="{6728BB4B-6B6D-4002-8B77-4FC51AF14E3D}" dt="2022-10-28T19:08:28.589" v="1" actId="2696"/>
      <pc:docMkLst>
        <pc:docMk/>
      </pc:docMkLst>
      <pc:sldChg chg="add del">
        <pc:chgData name="Leigha Paul" userId="364dbb9a-005d-49ad-afaf-7aef7292bc59" providerId="ADAL" clId="{6728BB4B-6B6D-4002-8B77-4FC51AF14E3D}" dt="2022-10-28T19:08:28.589" v="1" actId="2696"/>
        <pc:sldMkLst>
          <pc:docMk/>
          <pc:sldMk cId="2738489754" sldId="11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D0AC7-0BCC-479E-BBA6-94A28CE7C86C}" type="doc">
      <dgm:prSet loTypeId="urn:microsoft.com/office/officeart/2005/8/layout/hierarchy3" loCatId="list" qsTypeId="urn:microsoft.com/office/officeart/2005/8/quickstyle/simple2" qsCatId="simple" csTypeId="urn:microsoft.com/office/officeart/2005/8/colors/colorful5" csCatId="colorful" phldr="1"/>
      <dgm:spPr/>
      <dgm:t>
        <a:bodyPr/>
        <a:lstStyle/>
        <a:p>
          <a:endParaRPr lang="en-US"/>
        </a:p>
      </dgm:t>
    </dgm:pt>
    <dgm:pt modelId="{9A42C5EC-3A3A-4442-BA7D-27FCAF21A732}">
      <dgm:prSet phldrT="[Text]"/>
      <dgm:spPr/>
      <dgm:t>
        <a:bodyPr/>
        <a:lstStyle/>
        <a:p>
          <a:r>
            <a:rPr lang="en-US" b="0">
              <a:latin typeface="Trade Gothic LT Std Bold" pitchFamily="2" charset="0"/>
            </a:rPr>
            <a:t>SYSTEM COORDINATION </a:t>
          </a:r>
          <a:endParaRPr lang="en-US" b="0" dirty="0">
            <a:latin typeface="Trade Gothic LT Std Bold" pitchFamily="2" charset="0"/>
          </a:endParaRPr>
        </a:p>
      </dgm:t>
    </dgm:pt>
    <dgm:pt modelId="{52E4743D-5E9B-4E6D-BEED-B6656EFD2097}" type="parTrans" cxnId="{32672188-B537-4D58-B460-FB55B8D36A08}">
      <dgm:prSet/>
      <dgm:spPr/>
      <dgm:t>
        <a:bodyPr/>
        <a:lstStyle/>
        <a:p>
          <a:endParaRPr lang="en-US"/>
        </a:p>
      </dgm:t>
    </dgm:pt>
    <dgm:pt modelId="{5B2D7876-5CC7-4F0C-B820-2B736B0EBA20}" type="sibTrans" cxnId="{32672188-B537-4D58-B460-FB55B8D36A08}">
      <dgm:prSet/>
      <dgm:spPr/>
      <dgm:t>
        <a:bodyPr/>
        <a:lstStyle/>
        <a:p>
          <a:endParaRPr lang="en-US"/>
        </a:p>
      </dgm:t>
    </dgm:pt>
    <dgm:pt modelId="{D871801A-0E34-4DBB-9956-52ADC40BB16C}">
      <dgm:prSet phldrT="[Text]"/>
      <dgm:spPr/>
      <dgm:t>
        <a:bodyPr/>
        <a:lstStyle/>
        <a:p>
          <a:pPr algn="ctr"/>
          <a:r>
            <a:rPr lang="en-US" b="1">
              <a:latin typeface="Trade Gothic LT Std Bold" pitchFamily="2" charset="0"/>
            </a:rPr>
            <a:t>LANGUAGE ACCESS &amp; ADVOCACY</a:t>
          </a:r>
          <a:endParaRPr lang="en-US" dirty="0">
            <a:latin typeface="Trade Gothic LT Std" pitchFamily="2" charset="0"/>
          </a:endParaRPr>
        </a:p>
      </dgm:t>
    </dgm:pt>
    <dgm:pt modelId="{EE4AFD5B-A420-41BD-B3EA-37C794A3CD67}" type="parTrans" cxnId="{4E041C59-6A40-483F-AC45-EFF3D074F062}">
      <dgm:prSet/>
      <dgm:spPr/>
      <dgm:t>
        <a:bodyPr/>
        <a:lstStyle/>
        <a:p>
          <a:endParaRPr lang="en-US"/>
        </a:p>
      </dgm:t>
    </dgm:pt>
    <dgm:pt modelId="{342B0B0B-C50F-4858-858B-A760B35C3833}" type="sibTrans" cxnId="{4E041C59-6A40-483F-AC45-EFF3D074F062}">
      <dgm:prSet/>
      <dgm:spPr/>
      <dgm:t>
        <a:bodyPr/>
        <a:lstStyle/>
        <a:p>
          <a:endParaRPr lang="en-US"/>
        </a:p>
      </dgm:t>
    </dgm:pt>
    <dgm:pt modelId="{DBBB12D0-68BC-4F12-BEAC-C7177D8845B3}">
      <dgm:prSet phldrT="[Text]"/>
      <dgm:spPr/>
      <dgm:t>
        <a:bodyPr/>
        <a:lstStyle/>
        <a:p>
          <a:r>
            <a:rPr lang="en-US" b="1">
              <a:latin typeface="Trade Gothic LT Std Bold" pitchFamily="2" charset="0"/>
            </a:rPr>
            <a:t>ACCESS TO WORK-BASED LEARNING</a:t>
          </a:r>
          <a:endParaRPr lang="en-US" b="1" dirty="0">
            <a:latin typeface="Trade Gothic LT Std Bold" pitchFamily="2" charset="0"/>
          </a:endParaRPr>
        </a:p>
      </dgm:t>
    </dgm:pt>
    <dgm:pt modelId="{ADBF7ED7-C16F-4DA7-8B3C-AE60038D2AE3}" type="parTrans" cxnId="{E2E029FD-F331-450E-AA60-FC20221B4F15}">
      <dgm:prSet/>
      <dgm:spPr/>
      <dgm:t>
        <a:bodyPr/>
        <a:lstStyle/>
        <a:p>
          <a:endParaRPr lang="en-US"/>
        </a:p>
      </dgm:t>
    </dgm:pt>
    <dgm:pt modelId="{BEDD121A-772D-4378-89F0-BE606EDB0105}" type="sibTrans" cxnId="{E2E029FD-F331-450E-AA60-FC20221B4F15}">
      <dgm:prSet/>
      <dgm:spPr/>
      <dgm:t>
        <a:bodyPr/>
        <a:lstStyle/>
        <a:p>
          <a:endParaRPr lang="en-US"/>
        </a:p>
      </dgm:t>
    </dgm:pt>
    <dgm:pt modelId="{6F817CFC-407C-49D4-9E7B-6E8A4C80CE96}">
      <dgm:prSet phldrT="[Text]"/>
      <dgm:spPr/>
      <dgm:t>
        <a:bodyPr/>
        <a:lstStyle/>
        <a:p>
          <a:r>
            <a:rPr lang="en-US" b="1">
              <a:latin typeface="Trade Gothic LT Std Bold" pitchFamily="2" charset="0"/>
            </a:rPr>
            <a:t>DIGITAL         EQUITY       </a:t>
          </a:r>
          <a:endParaRPr lang="en-US" b="1" dirty="0">
            <a:latin typeface="Trade Gothic LT Std Bold" pitchFamily="2" charset="0"/>
          </a:endParaRPr>
        </a:p>
      </dgm:t>
    </dgm:pt>
    <dgm:pt modelId="{A5222FF5-52E4-4FBA-80E8-DF17A9FEB774}" type="parTrans" cxnId="{CF44713D-D810-4FEF-97A3-6DED059FF191}">
      <dgm:prSet/>
      <dgm:spPr/>
      <dgm:t>
        <a:bodyPr/>
        <a:lstStyle/>
        <a:p>
          <a:endParaRPr lang="en-US"/>
        </a:p>
      </dgm:t>
    </dgm:pt>
    <dgm:pt modelId="{6C5547E9-63BD-4BE0-AB52-228BFAE47402}" type="sibTrans" cxnId="{CF44713D-D810-4FEF-97A3-6DED059FF191}">
      <dgm:prSet/>
      <dgm:spPr/>
      <dgm:t>
        <a:bodyPr/>
        <a:lstStyle/>
        <a:p>
          <a:endParaRPr lang="en-US"/>
        </a:p>
      </dgm:t>
    </dgm:pt>
    <dgm:pt modelId="{D30D877E-00C3-4688-A0F6-8E69B5136B68}">
      <dgm:prSet custT="1"/>
      <dgm:spPr/>
      <dgm:t>
        <a:bodyPr/>
        <a:lstStyle/>
        <a:p>
          <a:r>
            <a:rPr lang="en-US" sz="1300" b="0" dirty="0">
              <a:latin typeface="Sabon LT Std" panose="02020602060506020403" pitchFamily="18" charset="0"/>
            </a:rPr>
            <a:t>Workgroup formed with the WA State Refugee Coordinator’s Office.</a:t>
          </a:r>
        </a:p>
      </dgm:t>
    </dgm:pt>
    <dgm:pt modelId="{A43D785F-5F8C-4768-BEA9-49E9956C0DD0}" type="parTrans" cxnId="{664C5219-F8A7-45B6-8633-438D5CF70495}">
      <dgm:prSet/>
      <dgm:spPr/>
      <dgm:t>
        <a:bodyPr/>
        <a:lstStyle/>
        <a:p>
          <a:endParaRPr lang="en-US"/>
        </a:p>
      </dgm:t>
    </dgm:pt>
    <dgm:pt modelId="{9781BEE2-0B5A-476F-B9B9-E47D8006831E}" type="sibTrans" cxnId="{664C5219-F8A7-45B6-8633-438D5CF70495}">
      <dgm:prSet/>
      <dgm:spPr/>
      <dgm:t>
        <a:bodyPr/>
        <a:lstStyle/>
        <a:p>
          <a:endParaRPr lang="en-US"/>
        </a:p>
      </dgm:t>
    </dgm:pt>
    <dgm:pt modelId="{6AB54D93-163E-4D6F-85AB-65B1C0518B05}">
      <dgm:prSet custT="1"/>
      <dgm:spPr/>
      <dgm:t>
        <a:bodyPr/>
        <a:lstStyle/>
        <a:p>
          <a:r>
            <a:rPr lang="en-US" sz="1300" b="0" dirty="0">
              <a:latin typeface="Sabon LT Std" panose="02020602060506020403" pitchFamily="18" charset="0"/>
            </a:rPr>
            <a:t>Immigrant &amp; Refugee Summit</a:t>
          </a:r>
        </a:p>
      </dgm:t>
    </dgm:pt>
    <dgm:pt modelId="{A7FA8559-EB9E-49E7-9022-42297FA50BB9}" type="parTrans" cxnId="{26589173-69A1-414D-B3CA-4823823F6469}">
      <dgm:prSet/>
      <dgm:spPr/>
      <dgm:t>
        <a:bodyPr/>
        <a:lstStyle/>
        <a:p>
          <a:endParaRPr lang="en-US"/>
        </a:p>
      </dgm:t>
    </dgm:pt>
    <dgm:pt modelId="{E5743055-9862-4F56-B6F3-EE76F11DF7CA}" type="sibTrans" cxnId="{26589173-69A1-414D-B3CA-4823823F6469}">
      <dgm:prSet/>
      <dgm:spPr/>
      <dgm:t>
        <a:bodyPr/>
        <a:lstStyle/>
        <a:p>
          <a:endParaRPr lang="en-US"/>
        </a:p>
      </dgm:t>
    </dgm:pt>
    <dgm:pt modelId="{9B725A1B-DE6B-4253-9F93-437FA5A3E992}">
      <dgm:prSet custT="1"/>
      <dgm:spPr/>
      <dgm:t>
        <a:bodyPr/>
        <a:lstStyle/>
        <a:p>
          <a:r>
            <a:rPr lang="en-US" sz="1300" b="0" dirty="0">
              <a:latin typeface="Sabon LT Std" panose="02020602060506020403" pitchFamily="18" charset="0"/>
            </a:rPr>
            <a:t>Connect high-skilled immigrants, and foreign-educated professionals to long-term careers</a:t>
          </a:r>
        </a:p>
      </dgm:t>
    </dgm:pt>
    <dgm:pt modelId="{58B60BE0-CF8C-4741-8179-D6CED111A4F8}" type="parTrans" cxnId="{33A55599-66E0-4735-89F6-8799261F2B2D}">
      <dgm:prSet/>
      <dgm:spPr/>
      <dgm:t>
        <a:bodyPr/>
        <a:lstStyle/>
        <a:p>
          <a:endParaRPr lang="en-US"/>
        </a:p>
      </dgm:t>
    </dgm:pt>
    <dgm:pt modelId="{8EE79CF0-1986-4F53-BEA1-D37C1C35297B}" type="sibTrans" cxnId="{33A55599-66E0-4735-89F6-8799261F2B2D}">
      <dgm:prSet/>
      <dgm:spPr/>
      <dgm:t>
        <a:bodyPr/>
        <a:lstStyle/>
        <a:p>
          <a:endParaRPr lang="en-US"/>
        </a:p>
      </dgm:t>
    </dgm:pt>
    <dgm:pt modelId="{A92AB196-ADD9-4593-B8BF-46587B48AB92}">
      <dgm:prSet custT="1"/>
      <dgm:spPr/>
      <dgm:t>
        <a:bodyPr/>
        <a:lstStyle/>
        <a:p>
          <a:r>
            <a:rPr lang="en-US" sz="1300" b="1" dirty="0">
              <a:latin typeface="Sabon LT Std" panose="02020602060506020403" pitchFamily="18" charset="0"/>
            </a:rPr>
            <a:t>Need</a:t>
          </a:r>
          <a:r>
            <a:rPr lang="en-US" sz="1300" dirty="0">
              <a:latin typeface="Sabon LT Std" panose="02020602060506020403" pitchFamily="18" charset="0"/>
            </a:rPr>
            <a:t>: to incorporate digital equity goals in workforce development</a:t>
          </a:r>
        </a:p>
      </dgm:t>
    </dgm:pt>
    <dgm:pt modelId="{EEFC1046-3176-4213-B7D7-178975DEB770}" type="parTrans" cxnId="{F1DD27E4-1E1F-4BC2-80AB-3EBF583520CF}">
      <dgm:prSet/>
      <dgm:spPr/>
      <dgm:t>
        <a:bodyPr/>
        <a:lstStyle/>
        <a:p>
          <a:endParaRPr lang="en-US"/>
        </a:p>
      </dgm:t>
    </dgm:pt>
    <dgm:pt modelId="{84719EFD-9188-47AE-839E-AAD7EEA6796B}" type="sibTrans" cxnId="{F1DD27E4-1E1F-4BC2-80AB-3EBF583520CF}">
      <dgm:prSet/>
      <dgm:spPr/>
      <dgm:t>
        <a:bodyPr/>
        <a:lstStyle/>
        <a:p>
          <a:endParaRPr lang="en-US"/>
        </a:p>
      </dgm:t>
    </dgm:pt>
    <dgm:pt modelId="{5E909BA2-1E51-4CF7-B789-7A8EB92D8D2E}">
      <dgm:prSet custT="1"/>
      <dgm:spPr/>
      <dgm:t>
        <a:bodyPr/>
        <a:lstStyle/>
        <a:p>
          <a:r>
            <a:rPr lang="en-US" sz="1300" dirty="0">
              <a:latin typeface="Sabon LT Std" panose="02020602060506020403" pitchFamily="18" charset="0"/>
            </a:rPr>
            <a:t>Digital Navigators at WorkSource locations</a:t>
          </a:r>
        </a:p>
      </dgm:t>
    </dgm:pt>
    <dgm:pt modelId="{80579D57-074D-42A0-BA31-5892035FA4D1}" type="parTrans" cxnId="{4D295E16-A2A7-470B-9EAB-1A17F1D3C677}">
      <dgm:prSet/>
      <dgm:spPr/>
      <dgm:t>
        <a:bodyPr/>
        <a:lstStyle/>
        <a:p>
          <a:endParaRPr lang="en-US"/>
        </a:p>
      </dgm:t>
    </dgm:pt>
    <dgm:pt modelId="{A2BD5273-404F-445F-9058-C461FD47084A}" type="sibTrans" cxnId="{4D295E16-A2A7-470B-9EAB-1A17F1D3C677}">
      <dgm:prSet/>
      <dgm:spPr/>
      <dgm:t>
        <a:bodyPr/>
        <a:lstStyle/>
        <a:p>
          <a:endParaRPr lang="en-US"/>
        </a:p>
      </dgm:t>
    </dgm:pt>
    <dgm:pt modelId="{1AFC9295-769A-4B32-BB7A-64427C3C05FF}">
      <dgm:prSet custT="1"/>
      <dgm:spPr/>
      <dgm:t>
        <a:bodyPr/>
        <a:lstStyle/>
        <a:p>
          <a:r>
            <a:rPr lang="en-US" sz="1300" dirty="0">
              <a:latin typeface="Sabon LT Std" panose="02020602060506020403" pitchFamily="18" charset="0"/>
            </a:rPr>
            <a:t>Digital Equity Asset Map</a:t>
          </a:r>
        </a:p>
      </dgm:t>
    </dgm:pt>
    <dgm:pt modelId="{950C9630-5E3D-492F-8EC5-84B9627BDC8C}" type="parTrans" cxnId="{65A25851-AB24-4D91-A0C2-9442988D6743}">
      <dgm:prSet/>
      <dgm:spPr/>
      <dgm:t>
        <a:bodyPr/>
        <a:lstStyle/>
        <a:p>
          <a:endParaRPr lang="en-US"/>
        </a:p>
      </dgm:t>
    </dgm:pt>
    <dgm:pt modelId="{6C564892-5D54-41FE-8058-8313111CB312}" type="sibTrans" cxnId="{65A25851-AB24-4D91-A0C2-9442988D6743}">
      <dgm:prSet/>
      <dgm:spPr/>
      <dgm:t>
        <a:bodyPr/>
        <a:lstStyle/>
        <a:p>
          <a:endParaRPr lang="en-US"/>
        </a:p>
      </dgm:t>
    </dgm:pt>
    <dgm:pt modelId="{C6F163B1-2363-4357-A544-58E0601C1D05}">
      <dgm:prSet custT="1"/>
      <dgm:spPr/>
      <dgm:t>
        <a:bodyPr/>
        <a:lstStyle/>
        <a:p>
          <a:r>
            <a:rPr lang="en-US" sz="1300" dirty="0">
              <a:latin typeface="Sabon LT Std" panose="02020602060506020403" pitchFamily="18" charset="0"/>
            </a:rPr>
            <a:t>Digital Needs Assessment Tool</a:t>
          </a:r>
        </a:p>
      </dgm:t>
    </dgm:pt>
    <dgm:pt modelId="{DEF6FC4C-E5D3-461D-B609-9F91932868EC}" type="parTrans" cxnId="{2C80D72C-C476-4C31-8FE3-699D1E2188A5}">
      <dgm:prSet/>
      <dgm:spPr/>
      <dgm:t>
        <a:bodyPr/>
        <a:lstStyle/>
        <a:p>
          <a:endParaRPr lang="en-US"/>
        </a:p>
      </dgm:t>
    </dgm:pt>
    <dgm:pt modelId="{65D48FD4-723E-4E27-BB7E-E3341CC661F4}" type="sibTrans" cxnId="{2C80D72C-C476-4C31-8FE3-699D1E2188A5}">
      <dgm:prSet/>
      <dgm:spPr/>
      <dgm:t>
        <a:bodyPr/>
        <a:lstStyle/>
        <a:p>
          <a:endParaRPr lang="en-US"/>
        </a:p>
      </dgm:t>
    </dgm:pt>
    <dgm:pt modelId="{1EAEA886-1EEC-4BA5-9A45-DECC616A542F}">
      <dgm:prSet custT="1"/>
      <dgm:spPr/>
      <dgm:t>
        <a:bodyPr/>
        <a:lstStyle/>
        <a:p>
          <a:r>
            <a:rPr lang="en-US" sz="1300" b="0" dirty="0">
              <a:latin typeface="Sabon LT Std" panose="02020602060506020403" pitchFamily="18" charset="0"/>
            </a:rPr>
            <a:t>WBL partnerships  in opportunity sectors	</a:t>
          </a:r>
        </a:p>
      </dgm:t>
    </dgm:pt>
    <dgm:pt modelId="{6C028B95-4B99-4535-AA58-AD1E788E2A1A}" type="parTrans" cxnId="{94A4EFE1-3D34-453E-BFBE-9538C20B96C0}">
      <dgm:prSet/>
      <dgm:spPr/>
      <dgm:t>
        <a:bodyPr/>
        <a:lstStyle/>
        <a:p>
          <a:endParaRPr lang="en-US"/>
        </a:p>
      </dgm:t>
    </dgm:pt>
    <dgm:pt modelId="{774BDE03-13FD-4C82-AF40-AEB6F6CC1BC9}" type="sibTrans" cxnId="{94A4EFE1-3D34-453E-BFBE-9538C20B96C0}">
      <dgm:prSet/>
      <dgm:spPr/>
      <dgm:t>
        <a:bodyPr/>
        <a:lstStyle/>
        <a:p>
          <a:endParaRPr lang="en-US"/>
        </a:p>
      </dgm:t>
    </dgm:pt>
    <dgm:pt modelId="{9A5F5818-9DED-49A3-A03B-E4DA012FD3F4}">
      <dgm:prSet custT="1"/>
      <dgm:spPr/>
      <dgm:t>
        <a:bodyPr/>
        <a:lstStyle/>
        <a:p>
          <a:r>
            <a:rPr lang="en-US" sz="1300" b="0" dirty="0">
              <a:latin typeface="Sabon LT Std" panose="02020602060506020403" pitchFamily="18" charset="0"/>
            </a:rPr>
            <a:t>Operator Contract - translation and Interpretation costs </a:t>
          </a:r>
        </a:p>
      </dgm:t>
    </dgm:pt>
    <dgm:pt modelId="{5426125A-54E5-4E8B-80C0-D50CEDD84D65}" type="parTrans" cxnId="{57B21503-F843-4BF2-94D1-3366B964D32C}">
      <dgm:prSet/>
      <dgm:spPr/>
      <dgm:t>
        <a:bodyPr/>
        <a:lstStyle/>
        <a:p>
          <a:endParaRPr lang="en-US"/>
        </a:p>
      </dgm:t>
    </dgm:pt>
    <dgm:pt modelId="{14A5AC6F-D5CF-4690-916E-DF2FD7BC2A04}" type="sibTrans" cxnId="{57B21503-F843-4BF2-94D1-3366B964D32C}">
      <dgm:prSet/>
      <dgm:spPr/>
      <dgm:t>
        <a:bodyPr/>
        <a:lstStyle/>
        <a:p>
          <a:endParaRPr lang="en-US"/>
        </a:p>
      </dgm:t>
    </dgm:pt>
    <dgm:pt modelId="{345DFF1C-0E36-4870-8119-7E1C75F5F8B9}">
      <dgm:prSet custT="1"/>
      <dgm:spPr/>
      <dgm:t>
        <a:bodyPr/>
        <a:lstStyle/>
        <a:p>
          <a:r>
            <a:rPr lang="en-US" sz="1300" b="0" dirty="0">
              <a:latin typeface="Sabon LT Std" panose="02020602060506020403" pitchFamily="18" charset="0"/>
            </a:rPr>
            <a:t>Afghan Arrivals Coordination Meetings</a:t>
          </a:r>
        </a:p>
      </dgm:t>
    </dgm:pt>
    <dgm:pt modelId="{48106BB6-CF80-46BD-A52D-7EBE3EE4E9FB}" type="parTrans" cxnId="{0241B0B6-695B-4271-A0BD-AFABA2DF4E4E}">
      <dgm:prSet/>
      <dgm:spPr/>
      <dgm:t>
        <a:bodyPr/>
        <a:lstStyle/>
        <a:p>
          <a:endParaRPr lang="en-US"/>
        </a:p>
      </dgm:t>
    </dgm:pt>
    <dgm:pt modelId="{ADD787C8-DDB7-4091-808B-3552605B1A65}" type="sibTrans" cxnId="{0241B0B6-695B-4271-A0BD-AFABA2DF4E4E}">
      <dgm:prSet/>
      <dgm:spPr/>
      <dgm:t>
        <a:bodyPr/>
        <a:lstStyle/>
        <a:p>
          <a:endParaRPr lang="en-US"/>
        </a:p>
      </dgm:t>
    </dgm:pt>
    <dgm:pt modelId="{0A8AF20C-1DDA-46A3-9F17-50D8BB501490}">
      <dgm:prSet custT="1"/>
      <dgm:spPr/>
      <dgm:t>
        <a:bodyPr/>
        <a:lstStyle/>
        <a:p>
          <a:r>
            <a:rPr lang="en-US" sz="1300" b="0" dirty="0">
              <a:latin typeface="Sabon LT Std" panose="02020602060506020403" pitchFamily="18" charset="0"/>
            </a:rPr>
            <a:t>Electronic Job Seeker Referral Form</a:t>
          </a:r>
        </a:p>
      </dgm:t>
    </dgm:pt>
    <dgm:pt modelId="{DE414517-ABA9-4C90-9F90-61EBF0FF4C66}" type="parTrans" cxnId="{594F6DCD-6F4B-48D8-9CA9-F93E8BD100B9}">
      <dgm:prSet/>
      <dgm:spPr/>
      <dgm:t>
        <a:bodyPr/>
        <a:lstStyle/>
        <a:p>
          <a:endParaRPr lang="en-US"/>
        </a:p>
      </dgm:t>
    </dgm:pt>
    <dgm:pt modelId="{D0553397-DE07-4613-AC78-E6DAA0BE33B8}" type="sibTrans" cxnId="{594F6DCD-6F4B-48D8-9CA9-F93E8BD100B9}">
      <dgm:prSet/>
      <dgm:spPr/>
      <dgm:t>
        <a:bodyPr/>
        <a:lstStyle/>
        <a:p>
          <a:endParaRPr lang="en-US"/>
        </a:p>
      </dgm:t>
    </dgm:pt>
    <dgm:pt modelId="{E0371E05-EC73-472E-A71D-F2AE47E54754}">
      <dgm:prSet custT="1"/>
      <dgm:spPr/>
      <dgm:t>
        <a:bodyPr/>
        <a:lstStyle/>
        <a:p>
          <a:pPr algn="ctr">
            <a:buFont typeface="Arial" panose="020B0604020202020204" pitchFamily="34" charset="0"/>
            <a:buChar char="•"/>
          </a:pPr>
          <a:r>
            <a:rPr lang="en-US" sz="1300" b="0" dirty="0">
              <a:latin typeface="Sabon LT Std" panose="02020602060506020403" pitchFamily="18" charset="0"/>
            </a:rPr>
            <a:t>Workgroup formed Emergency translation for UI insurance</a:t>
          </a:r>
        </a:p>
      </dgm:t>
    </dgm:pt>
    <dgm:pt modelId="{D2363B6E-0DFB-41FE-B9A4-8B39C39BC3AA}" type="parTrans" cxnId="{37362BE4-A5DC-4792-AF9A-D3C4B271E151}">
      <dgm:prSet/>
      <dgm:spPr/>
      <dgm:t>
        <a:bodyPr/>
        <a:lstStyle/>
        <a:p>
          <a:endParaRPr lang="en-US"/>
        </a:p>
      </dgm:t>
    </dgm:pt>
    <dgm:pt modelId="{A19BBAA3-8065-4532-9045-FBE313BACD2A}" type="sibTrans" cxnId="{37362BE4-A5DC-4792-AF9A-D3C4B271E151}">
      <dgm:prSet/>
      <dgm:spPr/>
      <dgm:t>
        <a:bodyPr/>
        <a:lstStyle/>
        <a:p>
          <a:endParaRPr lang="en-US"/>
        </a:p>
      </dgm:t>
    </dgm:pt>
    <dgm:pt modelId="{1F95643D-D8FD-49E2-A407-7C246C67E1F0}">
      <dgm:prSet custT="1"/>
      <dgm:spPr/>
      <dgm:t>
        <a:bodyPr/>
        <a:lstStyle/>
        <a:p>
          <a:r>
            <a:rPr lang="en-US" sz="1300" b="1" dirty="0">
              <a:latin typeface="Sabon LT Std" panose="02020602060506020403" pitchFamily="18" charset="0"/>
            </a:rPr>
            <a:t>Need</a:t>
          </a:r>
          <a:r>
            <a:rPr lang="en-US" sz="1300" dirty="0">
              <a:latin typeface="Sabon LT Std" panose="02020602060506020403" pitchFamily="18" charset="0"/>
            </a:rPr>
            <a:t>: equitable language access services</a:t>
          </a:r>
        </a:p>
      </dgm:t>
    </dgm:pt>
    <dgm:pt modelId="{AB89CE2D-F8F4-4E28-9E0B-F124A78F3708}" type="parTrans" cxnId="{50AFE441-6937-4007-9497-286C463FA88B}">
      <dgm:prSet/>
      <dgm:spPr/>
      <dgm:t>
        <a:bodyPr/>
        <a:lstStyle/>
        <a:p>
          <a:endParaRPr lang="en-US"/>
        </a:p>
      </dgm:t>
    </dgm:pt>
    <dgm:pt modelId="{23A2AB0A-A221-4884-8961-D006E3A55E49}" type="sibTrans" cxnId="{50AFE441-6937-4007-9497-286C463FA88B}">
      <dgm:prSet/>
      <dgm:spPr/>
      <dgm:t>
        <a:bodyPr/>
        <a:lstStyle/>
        <a:p>
          <a:endParaRPr lang="en-US"/>
        </a:p>
      </dgm:t>
    </dgm:pt>
    <dgm:pt modelId="{95A14761-8158-43D9-A8C9-4970CFD2D1D5}">
      <dgm:prSet custT="1"/>
      <dgm:spPr/>
      <dgm:t>
        <a:bodyPr/>
        <a:lstStyle/>
        <a:p>
          <a:r>
            <a:rPr lang="en-US" sz="1300" b="1" dirty="0">
              <a:latin typeface="Sabon LT Std" panose="02020602060506020403" pitchFamily="18" charset="0"/>
            </a:rPr>
            <a:t>Need</a:t>
          </a:r>
          <a:r>
            <a:rPr lang="en-US" sz="1300" dirty="0">
              <a:latin typeface="Sabon LT Std" panose="02020602060506020403" pitchFamily="18" charset="0"/>
            </a:rPr>
            <a:t>: invest in, and scale up subsidized employment programs</a:t>
          </a:r>
        </a:p>
      </dgm:t>
    </dgm:pt>
    <dgm:pt modelId="{C3DD4B18-3CEB-44AB-8563-5D1FCD82F1B9}" type="parTrans" cxnId="{10C9199C-FB71-47E0-B7FB-73FE1BC9715C}">
      <dgm:prSet/>
      <dgm:spPr/>
      <dgm:t>
        <a:bodyPr/>
        <a:lstStyle/>
        <a:p>
          <a:endParaRPr lang="en-US"/>
        </a:p>
      </dgm:t>
    </dgm:pt>
    <dgm:pt modelId="{CBFC4CEB-E4E5-43F5-B661-901B1F0E7E00}" type="sibTrans" cxnId="{10C9199C-FB71-47E0-B7FB-73FE1BC9715C}">
      <dgm:prSet/>
      <dgm:spPr/>
      <dgm:t>
        <a:bodyPr/>
        <a:lstStyle/>
        <a:p>
          <a:endParaRPr lang="en-US"/>
        </a:p>
      </dgm:t>
    </dgm:pt>
    <dgm:pt modelId="{74B59A26-5AEB-4548-BFC4-4993CE8B2D04}">
      <dgm:prSet custT="1"/>
      <dgm:spPr/>
      <dgm:t>
        <a:bodyPr/>
        <a:lstStyle/>
        <a:p>
          <a:r>
            <a:rPr lang="en-US" sz="1300" b="1" dirty="0">
              <a:latin typeface="Sabon LT Std" panose="02020602060506020403" pitchFamily="18" charset="0"/>
            </a:rPr>
            <a:t>Need</a:t>
          </a:r>
          <a:r>
            <a:rPr lang="en-US" sz="1300" dirty="0">
              <a:latin typeface="Sabon LT Std" panose="02020602060506020403" pitchFamily="18" charset="0"/>
            </a:rPr>
            <a:t>: build stronger partnerships with workforce system partners</a:t>
          </a:r>
        </a:p>
      </dgm:t>
    </dgm:pt>
    <dgm:pt modelId="{DA638FE3-63D6-44F8-A293-022FE70A9621}" type="parTrans" cxnId="{B09ED9A6-6161-44A2-BDE5-8A4C96FB3DFC}">
      <dgm:prSet/>
      <dgm:spPr/>
      <dgm:t>
        <a:bodyPr/>
        <a:lstStyle/>
        <a:p>
          <a:endParaRPr lang="en-US"/>
        </a:p>
      </dgm:t>
    </dgm:pt>
    <dgm:pt modelId="{16B2B1D4-B4E7-407E-AC66-0689FE6EC6AB}" type="sibTrans" cxnId="{B09ED9A6-6161-44A2-BDE5-8A4C96FB3DFC}">
      <dgm:prSet/>
      <dgm:spPr/>
      <dgm:t>
        <a:bodyPr/>
        <a:lstStyle/>
        <a:p>
          <a:endParaRPr lang="en-US"/>
        </a:p>
      </dgm:t>
    </dgm:pt>
    <dgm:pt modelId="{B0942781-361F-4C52-8504-7C6B1C79EA80}">
      <dgm:prSet custT="1"/>
      <dgm:spPr/>
      <dgm:t>
        <a:bodyPr/>
        <a:lstStyle/>
        <a:p>
          <a:r>
            <a:rPr lang="en-US" sz="1300" dirty="0">
              <a:latin typeface="Sabon LT Std" panose="02020602060506020403" pitchFamily="18" charset="0"/>
            </a:rPr>
            <a:t>Braided funding: WIOA &amp; Non-WIOA</a:t>
          </a:r>
        </a:p>
      </dgm:t>
    </dgm:pt>
    <dgm:pt modelId="{6CC75CDE-64A5-47C3-9BE6-069EA40EAD87}" type="parTrans" cxnId="{97764462-6D2B-4731-B165-63BEBE96E136}">
      <dgm:prSet/>
      <dgm:spPr/>
      <dgm:t>
        <a:bodyPr/>
        <a:lstStyle/>
        <a:p>
          <a:endParaRPr lang="en-US"/>
        </a:p>
      </dgm:t>
    </dgm:pt>
    <dgm:pt modelId="{BCD1AD6E-30BC-4E41-9C0D-B0D7E48199B5}" type="sibTrans" cxnId="{97764462-6D2B-4731-B165-63BEBE96E136}">
      <dgm:prSet/>
      <dgm:spPr/>
      <dgm:t>
        <a:bodyPr/>
        <a:lstStyle/>
        <a:p>
          <a:endParaRPr lang="en-US"/>
        </a:p>
      </dgm:t>
    </dgm:pt>
    <dgm:pt modelId="{B09C234A-BFF3-4255-B390-C130CF66605B}" type="pres">
      <dgm:prSet presAssocID="{8AED0AC7-0BCC-479E-BBA6-94A28CE7C86C}" presName="diagram" presStyleCnt="0">
        <dgm:presLayoutVars>
          <dgm:chPref val="1"/>
          <dgm:dir/>
          <dgm:animOne val="branch"/>
          <dgm:animLvl val="lvl"/>
          <dgm:resizeHandles/>
        </dgm:presLayoutVars>
      </dgm:prSet>
      <dgm:spPr/>
    </dgm:pt>
    <dgm:pt modelId="{46727E44-0B4A-4D97-95C7-E66C04641ABD}" type="pres">
      <dgm:prSet presAssocID="{9A42C5EC-3A3A-4442-BA7D-27FCAF21A732}" presName="root" presStyleCnt="0"/>
      <dgm:spPr/>
    </dgm:pt>
    <dgm:pt modelId="{E9A04C3A-7083-4863-A3B1-386869E92B0F}" type="pres">
      <dgm:prSet presAssocID="{9A42C5EC-3A3A-4442-BA7D-27FCAF21A732}" presName="rootComposite" presStyleCnt="0"/>
      <dgm:spPr/>
    </dgm:pt>
    <dgm:pt modelId="{86381B50-0CA0-4312-9C73-CF1CCD37E9A1}" type="pres">
      <dgm:prSet presAssocID="{9A42C5EC-3A3A-4442-BA7D-27FCAF21A732}" presName="rootText" presStyleLbl="node1" presStyleIdx="0" presStyleCnt="4"/>
      <dgm:spPr/>
    </dgm:pt>
    <dgm:pt modelId="{038FCF38-93A9-43FA-BE4C-6F322408FB4D}" type="pres">
      <dgm:prSet presAssocID="{9A42C5EC-3A3A-4442-BA7D-27FCAF21A732}" presName="rootConnector" presStyleLbl="node1" presStyleIdx="0" presStyleCnt="4"/>
      <dgm:spPr/>
    </dgm:pt>
    <dgm:pt modelId="{A16523D6-816B-485A-A240-04C8C6FEF33D}" type="pres">
      <dgm:prSet presAssocID="{9A42C5EC-3A3A-4442-BA7D-27FCAF21A732}" presName="childShape" presStyleCnt="0"/>
      <dgm:spPr/>
    </dgm:pt>
    <dgm:pt modelId="{6E6D0E1E-9241-41F4-AFF9-8682A11BDBDD}" type="pres">
      <dgm:prSet presAssocID="{DA638FE3-63D6-44F8-A293-022FE70A9621}" presName="Name13" presStyleLbl="parChTrans1D2" presStyleIdx="0" presStyleCnt="16"/>
      <dgm:spPr/>
    </dgm:pt>
    <dgm:pt modelId="{A846EDDC-4FA8-4CDF-8A1F-476786D67C10}" type="pres">
      <dgm:prSet presAssocID="{74B59A26-5AEB-4548-BFC4-4993CE8B2D04}" presName="childText" presStyleLbl="bgAcc1" presStyleIdx="0" presStyleCnt="16" custScaleY="119262">
        <dgm:presLayoutVars>
          <dgm:bulletEnabled val="1"/>
        </dgm:presLayoutVars>
      </dgm:prSet>
      <dgm:spPr/>
    </dgm:pt>
    <dgm:pt modelId="{D4151F43-4F17-466E-B35A-6B33D876C466}" type="pres">
      <dgm:prSet presAssocID="{A43D785F-5F8C-4768-BEA9-49E9956C0DD0}" presName="Name13" presStyleLbl="parChTrans1D2" presStyleIdx="1" presStyleCnt="16"/>
      <dgm:spPr/>
    </dgm:pt>
    <dgm:pt modelId="{3C1B9B81-5AF0-478A-979D-66D4AC964F3F}" type="pres">
      <dgm:prSet presAssocID="{D30D877E-00C3-4688-A0F6-8E69B5136B68}" presName="childText" presStyleLbl="bgAcc1" presStyleIdx="1" presStyleCnt="16" custScaleX="136340" custScaleY="88806">
        <dgm:presLayoutVars>
          <dgm:bulletEnabled val="1"/>
        </dgm:presLayoutVars>
      </dgm:prSet>
      <dgm:spPr/>
    </dgm:pt>
    <dgm:pt modelId="{2BB41AA2-0151-496A-9130-FB55E4554C9C}" type="pres">
      <dgm:prSet presAssocID="{A7FA8559-EB9E-49E7-9022-42297FA50BB9}" presName="Name13" presStyleLbl="parChTrans1D2" presStyleIdx="2" presStyleCnt="16"/>
      <dgm:spPr/>
    </dgm:pt>
    <dgm:pt modelId="{EAB39D5A-D17E-432A-8FA7-BF63CDCDDB6E}" type="pres">
      <dgm:prSet presAssocID="{6AB54D93-163E-4D6F-85AB-65B1C0518B05}" presName="childText" presStyleLbl="bgAcc1" presStyleIdx="2" presStyleCnt="16" custScaleY="68555">
        <dgm:presLayoutVars>
          <dgm:bulletEnabled val="1"/>
        </dgm:presLayoutVars>
      </dgm:prSet>
      <dgm:spPr/>
    </dgm:pt>
    <dgm:pt modelId="{32DBD3D1-9E1E-4EC6-A60E-C3F4ED50C53B}" type="pres">
      <dgm:prSet presAssocID="{48106BB6-CF80-46BD-A52D-7EBE3EE4E9FB}" presName="Name13" presStyleLbl="parChTrans1D2" presStyleIdx="3" presStyleCnt="16"/>
      <dgm:spPr/>
    </dgm:pt>
    <dgm:pt modelId="{5A494A4C-2B4B-41B5-BA83-4548AD37AC7A}" type="pres">
      <dgm:prSet presAssocID="{345DFF1C-0E36-4870-8119-7E1C75F5F8B9}" presName="childText" presStyleLbl="bgAcc1" presStyleIdx="3" presStyleCnt="16">
        <dgm:presLayoutVars>
          <dgm:bulletEnabled val="1"/>
        </dgm:presLayoutVars>
      </dgm:prSet>
      <dgm:spPr/>
    </dgm:pt>
    <dgm:pt modelId="{A3D20341-0900-44BB-90B1-0379E69D085B}" type="pres">
      <dgm:prSet presAssocID="{D871801A-0E34-4DBB-9956-52ADC40BB16C}" presName="root" presStyleCnt="0"/>
      <dgm:spPr/>
    </dgm:pt>
    <dgm:pt modelId="{FD4A433F-B264-4208-BD06-B873FA330469}" type="pres">
      <dgm:prSet presAssocID="{D871801A-0E34-4DBB-9956-52ADC40BB16C}" presName="rootComposite" presStyleCnt="0"/>
      <dgm:spPr/>
    </dgm:pt>
    <dgm:pt modelId="{15A44172-8975-4E40-A29B-2F284548A024}" type="pres">
      <dgm:prSet presAssocID="{D871801A-0E34-4DBB-9956-52ADC40BB16C}" presName="rootText" presStyleLbl="node1" presStyleIdx="1" presStyleCnt="4"/>
      <dgm:spPr/>
    </dgm:pt>
    <dgm:pt modelId="{101C382F-8637-410E-AE99-04E971304FCB}" type="pres">
      <dgm:prSet presAssocID="{D871801A-0E34-4DBB-9956-52ADC40BB16C}" presName="rootConnector" presStyleLbl="node1" presStyleIdx="1" presStyleCnt="4"/>
      <dgm:spPr/>
    </dgm:pt>
    <dgm:pt modelId="{95022715-9FD0-4A92-A9F8-75E82E127086}" type="pres">
      <dgm:prSet presAssocID="{D871801A-0E34-4DBB-9956-52ADC40BB16C}" presName="childShape" presStyleCnt="0"/>
      <dgm:spPr/>
    </dgm:pt>
    <dgm:pt modelId="{E2108E5A-979D-4C69-BB7D-405A46B331BB}" type="pres">
      <dgm:prSet presAssocID="{AB89CE2D-F8F4-4E28-9E0B-F124A78F3708}" presName="Name13" presStyleLbl="parChTrans1D2" presStyleIdx="4" presStyleCnt="16"/>
      <dgm:spPr/>
    </dgm:pt>
    <dgm:pt modelId="{014540D1-8DD8-4049-B08E-F51C1115E222}" type="pres">
      <dgm:prSet presAssocID="{1F95643D-D8FD-49E2-A407-7C246C67E1F0}" presName="childText" presStyleLbl="bgAcc1" presStyleIdx="4" presStyleCnt="16" custScaleY="74689">
        <dgm:presLayoutVars>
          <dgm:bulletEnabled val="1"/>
        </dgm:presLayoutVars>
      </dgm:prSet>
      <dgm:spPr/>
    </dgm:pt>
    <dgm:pt modelId="{35AC299C-E029-4197-96EF-A8415C251449}" type="pres">
      <dgm:prSet presAssocID="{D2363B6E-0DFB-41FE-B9A4-8B39C39BC3AA}" presName="Name13" presStyleLbl="parChTrans1D2" presStyleIdx="5" presStyleCnt="16"/>
      <dgm:spPr/>
    </dgm:pt>
    <dgm:pt modelId="{550C4207-ABE3-4B45-8A94-2D78923DB4E5}" type="pres">
      <dgm:prSet presAssocID="{E0371E05-EC73-472E-A71D-F2AE47E54754}" presName="childText" presStyleLbl="bgAcc1" presStyleIdx="5" presStyleCnt="16">
        <dgm:presLayoutVars>
          <dgm:bulletEnabled val="1"/>
        </dgm:presLayoutVars>
      </dgm:prSet>
      <dgm:spPr/>
    </dgm:pt>
    <dgm:pt modelId="{C91B9178-F0BB-4454-9070-788A199C4038}" type="pres">
      <dgm:prSet presAssocID="{5426125A-54E5-4E8B-80C0-D50CEDD84D65}" presName="Name13" presStyleLbl="parChTrans1D2" presStyleIdx="6" presStyleCnt="16"/>
      <dgm:spPr/>
    </dgm:pt>
    <dgm:pt modelId="{C5CA40D2-9DAA-4F79-8773-799F2116EB1F}" type="pres">
      <dgm:prSet presAssocID="{9A5F5818-9DED-49A3-A03B-E4DA012FD3F4}" presName="childText" presStyleLbl="bgAcc1" presStyleIdx="6" presStyleCnt="16">
        <dgm:presLayoutVars>
          <dgm:bulletEnabled val="1"/>
        </dgm:presLayoutVars>
      </dgm:prSet>
      <dgm:spPr/>
    </dgm:pt>
    <dgm:pt modelId="{08B25E90-2235-4A12-91CB-BC2B9CF67DDE}" type="pres">
      <dgm:prSet presAssocID="{DE414517-ABA9-4C90-9F90-61EBF0FF4C66}" presName="Name13" presStyleLbl="parChTrans1D2" presStyleIdx="7" presStyleCnt="16"/>
      <dgm:spPr/>
    </dgm:pt>
    <dgm:pt modelId="{2C5F056B-B29F-49D1-8FAB-55BBEF651D30}" type="pres">
      <dgm:prSet presAssocID="{0A8AF20C-1DDA-46A3-9F17-50D8BB501490}" presName="childText" presStyleLbl="bgAcc1" presStyleIdx="7" presStyleCnt="16" custScaleY="87431">
        <dgm:presLayoutVars>
          <dgm:bulletEnabled val="1"/>
        </dgm:presLayoutVars>
      </dgm:prSet>
      <dgm:spPr/>
    </dgm:pt>
    <dgm:pt modelId="{E61A44EB-99D9-4944-969C-DFF8AF6B9CE4}" type="pres">
      <dgm:prSet presAssocID="{DBBB12D0-68BC-4F12-BEAC-C7177D8845B3}" presName="root" presStyleCnt="0"/>
      <dgm:spPr/>
    </dgm:pt>
    <dgm:pt modelId="{3439A4E1-8BA9-4E57-9B33-37F56EDF0E93}" type="pres">
      <dgm:prSet presAssocID="{DBBB12D0-68BC-4F12-BEAC-C7177D8845B3}" presName="rootComposite" presStyleCnt="0"/>
      <dgm:spPr/>
    </dgm:pt>
    <dgm:pt modelId="{C1DEACC2-F13D-4140-B026-56E171ECA3E7}" type="pres">
      <dgm:prSet presAssocID="{DBBB12D0-68BC-4F12-BEAC-C7177D8845B3}" presName="rootText" presStyleLbl="node1" presStyleIdx="2" presStyleCnt="4"/>
      <dgm:spPr/>
    </dgm:pt>
    <dgm:pt modelId="{90AF5390-9279-4362-A8C0-BE054BA8CB52}" type="pres">
      <dgm:prSet presAssocID="{DBBB12D0-68BC-4F12-BEAC-C7177D8845B3}" presName="rootConnector" presStyleLbl="node1" presStyleIdx="2" presStyleCnt="4"/>
      <dgm:spPr/>
    </dgm:pt>
    <dgm:pt modelId="{0F9904C7-F004-44E4-B6E1-765F97991763}" type="pres">
      <dgm:prSet presAssocID="{DBBB12D0-68BC-4F12-BEAC-C7177D8845B3}" presName="childShape" presStyleCnt="0"/>
      <dgm:spPr/>
    </dgm:pt>
    <dgm:pt modelId="{05F833DF-84AF-4CAA-952E-60FB485915A4}" type="pres">
      <dgm:prSet presAssocID="{C3DD4B18-3CEB-44AB-8563-5D1FCD82F1B9}" presName="Name13" presStyleLbl="parChTrans1D2" presStyleIdx="8" presStyleCnt="16"/>
      <dgm:spPr/>
    </dgm:pt>
    <dgm:pt modelId="{D5EA7523-1D10-439C-82BB-007EF3C8C3F6}" type="pres">
      <dgm:prSet presAssocID="{95A14761-8158-43D9-A8C9-4970CFD2D1D5}" presName="childText" presStyleLbl="bgAcc1" presStyleIdx="8" presStyleCnt="16" custScaleY="114920">
        <dgm:presLayoutVars>
          <dgm:bulletEnabled val="1"/>
        </dgm:presLayoutVars>
      </dgm:prSet>
      <dgm:spPr/>
    </dgm:pt>
    <dgm:pt modelId="{0C95B8D6-0900-4854-8EAD-151483450CFB}" type="pres">
      <dgm:prSet presAssocID="{58B60BE0-CF8C-4741-8179-D6CED111A4F8}" presName="Name13" presStyleLbl="parChTrans1D2" presStyleIdx="9" presStyleCnt="16"/>
      <dgm:spPr/>
    </dgm:pt>
    <dgm:pt modelId="{573015EF-D5AB-4215-9D55-FF3DD430DC1B}" type="pres">
      <dgm:prSet presAssocID="{9B725A1B-DE6B-4253-9F93-437FA5A3E992}" presName="childText" presStyleLbl="bgAcc1" presStyleIdx="9" presStyleCnt="16" custScaleX="132076" custScaleY="106868">
        <dgm:presLayoutVars>
          <dgm:bulletEnabled val="1"/>
        </dgm:presLayoutVars>
      </dgm:prSet>
      <dgm:spPr/>
    </dgm:pt>
    <dgm:pt modelId="{C8B196FD-880A-485E-80AD-9AC0C0DDB5CA}" type="pres">
      <dgm:prSet presAssocID="{6C028B95-4B99-4535-AA58-AD1E788E2A1A}" presName="Name13" presStyleLbl="parChTrans1D2" presStyleIdx="10" presStyleCnt="16"/>
      <dgm:spPr/>
    </dgm:pt>
    <dgm:pt modelId="{CD13720A-ED7E-438B-ACB7-3D8741D10D0E}" type="pres">
      <dgm:prSet presAssocID="{1EAEA886-1EEC-4BA5-9A45-DECC616A542F}" presName="childText" presStyleLbl="bgAcc1" presStyleIdx="10" presStyleCnt="16" custScaleY="81480">
        <dgm:presLayoutVars>
          <dgm:bulletEnabled val="1"/>
        </dgm:presLayoutVars>
      </dgm:prSet>
      <dgm:spPr/>
    </dgm:pt>
    <dgm:pt modelId="{829C18FB-8F36-48CC-9233-F859DE9D1BD8}" type="pres">
      <dgm:prSet presAssocID="{6CC75CDE-64A5-47C3-9BE6-069EA40EAD87}" presName="Name13" presStyleLbl="parChTrans1D2" presStyleIdx="11" presStyleCnt="16"/>
      <dgm:spPr/>
    </dgm:pt>
    <dgm:pt modelId="{A164753E-D010-4849-A06A-BC61EEE59597}" type="pres">
      <dgm:prSet presAssocID="{B0942781-361F-4C52-8504-7C6B1C79EA80}" presName="childText" presStyleLbl="bgAcc1" presStyleIdx="11" presStyleCnt="16" custScaleY="75127">
        <dgm:presLayoutVars>
          <dgm:bulletEnabled val="1"/>
        </dgm:presLayoutVars>
      </dgm:prSet>
      <dgm:spPr/>
    </dgm:pt>
    <dgm:pt modelId="{AAF16E12-6CE5-4629-AFA5-FCB01B33F51D}" type="pres">
      <dgm:prSet presAssocID="{6F817CFC-407C-49D4-9E7B-6E8A4C80CE96}" presName="root" presStyleCnt="0"/>
      <dgm:spPr/>
    </dgm:pt>
    <dgm:pt modelId="{1A160015-5AF2-4AFF-8DC0-CADD7D05FC57}" type="pres">
      <dgm:prSet presAssocID="{6F817CFC-407C-49D4-9E7B-6E8A4C80CE96}" presName="rootComposite" presStyleCnt="0"/>
      <dgm:spPr/>
    </dgm:pt>
    <dgm:pt modelId="{8AC84139-D28B-43C7-A468-64693E4E6781}" type="pres">
      <dgm:prSet presAssocID="{6F817CFC-407C-49D4-9E7B-6E8A4C80CE96}" presName="rootText" presStyleLbl="node1" presStyleIdx="3" presStyleCnt="4"/>
      <dgm:spPr/>
    </dgm:pt>
    <dgm:pt modelId="{65F3507A-E8EE-4C2F-B318-DC0C939A6A1D}" type="pres">
      <dgm:prSet presAssocID="{6F817CFC-407C-49D4-9E7B-6E8A4C80CE96}" presName="rootConnector" presStyleLbl="node1" presStyleIdx="3" presStyleCnt="4"/>
      <dgm:spPr/>
    </dgm:pt>
    <dgm:pt modelId="{67D8DB78-9958-44DD-BF66-F776BE44E102}" type="pres">
      <dgm:prSet presAssocID="{6F817CFC-407C-49D4-9E7B-6E8A4C80CE96}" presName="childShape" presStyleCnt="0"/>
      <dgm:spPr/>
    </dgm:pt>
    <dgm:pt modelId="{C51644AA-C003-47CD-9CD9-4B2DC2A2406F}" type="pres">
      <dgm:prSet presAssocID="{EEFC1046-3176-4213-B7D7-178975DEB770}" presName="Name13" presStyleLbl="parChTrans1D2" presStyleIdx="12" presStyleCnt="16"/>
      <dgm:spPr/>
    </dgm:pt>
    <dgm:pt modelId="{EBCEA22B-0763-400A-85D5-589409A89883}" type="pres">
      <dgm:prSet presAssocID="{A92AB196-ADD9-4593-B8BF-46587B48AB92}" presName="childText" presStyleLbl="bgAcc1" presStyleIdx="12" presStyleCnt="16" custScaleY="119262">
        <dgm:presLayoutVars>
          <dgm:bulletEnabled val="1"/>
        </dgm:presLayoutVars>
      </dgm:prSet>
      <dgm:spPr/>
    </dgm:pt>
    <dgm:pt modelId="{D0EF496A-7090-4E41-8B23-C71554794307}" type="pres">
      <dgm:prSet presAssocID="{80579D57-074D-42A0-BA31-5892035FA4D1}" presName="Name13" presStyleLbl="parChTrans1D2" presStyleIdx="13" presStyleCnt="16"/>
      <dgm:spPr/>
    </dgm:pt>
    <dgm:pt modelId="{92C49585-CCE6-48D3-AEF1-6117E4EBEE77}" type="pres">
      <dgm:prSet presAssocID="{5E909BA2-1E51-4CF7-B789-7A8EB92D8D2E}" presName="childText" presStyleLbl="bgAcc1" presStyleIdx="13" presStyleCnt="16" custScaleY="77301">
        <dgm:presLayoutVars>
          <dgm:bulletEnabled val="1"/>
        </dgm:presLayoutVars>
      </dgm:prSet>
      <dgm:spPr/>
    </dgm:pt>
    <dgm:pt modelId="{448B6C7B-CFE3-47FB-B693-4128FB15EA79}" type="pres">
      <dgm:prSet presAssocID="{950C9630-5E3D-492F-8EC5-84B9627BDC8C}" presName="Name13" presStyleLbl="parChTrans1D2" presStyleIdx="14" presStyleCnt="16"/>
      <dgm:spPr/>
    </dgm:pt>
    <dgm:pt modelId="{E4756158-A86E-4142-A6B8-7D0F9E75F321}" type="pres">
      <dgm:prSet presAssocID="{1AFC9295-769A-4B32-BB7A-64427C3C05FF}" presName="childText" presStyleLbl="bgAcc1" presStyleIdx="14" presStyleCnt="16" custScaleY="77724">
        <dgm:presLayoutVars>
          <dgm:bulletEnabled val="1"/>
        </dgm:presLayoutVars>
      </dgm:prSet>
      <dgm:spPr/>
    </dgm:pt>
    <dgm:pt modelId="{D4E20BFC-C18C-4A10-BC3B-D1DE61569FF6}" type="pres">
      <dgm:prSet presAssocID="{DEF6FC4C-E5D3-461D-B609-9F91932868EC}" presName="Name13" presStyleLbl="parChTrans1D2" presStyleIdx="15" presStyleCnt="16"/>
      <dgm:spPr/>
    </dgm:pt>
    <dgm:pt modelId="{92890187-C007-46D3-B547-A44DCA1A660C}" type="pres">
      <dgm:prSet presAssocID="{C6F163B1-2363-4357-A544-58E0601C1D05}" presName="childText" presStyleLbl="bgAcc1" presStyleIdx="15" presStyleCnt="16" custScaleY="63914">
        <dgm:presLayoutVars>
          <dgm:bulletEnabled val="1"/>
        </dgm:presLayoutVars>
      </dgm:prSet>
      <dgm:spPr/>
    </dgm:pt>
  </dgm:ptLst>
  <dgm:cxnLst>
    <dgm:cxn modelId="{BF2A9F00-CBAA-4833-A2FC-5AEF0F941824}" type="presOf" srcId="{E0371E05-EC73-472E-A71D-F2AE47E54754}" destId="{550C4207-ABE3-4B45-8A94-2D78923DB4E5}" srcOrd="0" destOrd="0" presId="urn:microsoft.com/office/officeart/2005/8/layout/hierarchy3"/>
    <dgm:cxn modelId="{57B21503-F843-4BF2-94D1-3366B964D32C}" srcId="{D871801A-0E34-4DBB-9956-52ADC40BB16C}" destId="{9A5F5818-9DED-49A3-A03B-E4DA012FD3F4}" srcOrd="2" destOrd="0" parTransId="{5426125A-54E5-4E8B-80C0-D50CEDD84D65}" sibTransId="{14A5AC6F-D5CF-4690-916E-DF2FD7BC2A04}"/>
    <dgm:cxn modelId="{A4077907-8A92-4C23-AFA4-32234C0B2EB2}" type="presOf" srcId="{D30D877E-00C3-4688-A0F6-8E69B5136B68}" destId="{3C1B9B81-5AF0-478A-979D-66D4AC964F3F}" srcOrd="0" destOrd="0" presId="urn:microsoft.com/office/officeart/2005/8/layout/hierarchy3"/>
    <dgm:cxn modelId="{B4874F0E-DC7D-41A8-825D-4B5A0797F02E}" type="presOf" srcId="{6CC75CDE-64A5-47C3-9BE6-069EA40EAD87}" destId="{829C18FB-8F36-48CC-9233-F859DE9D1BD8}" srcOrd="0" destOrd="0" presId="urn:microsoft.com/office/officeart/2005/8/layout/hierarchy3"/>
    <dgm:cxn modelId="{4D295E16-A2A7-470B-9EAB-1A17F1D3C677}" srcId="{6F817CFC-407C-49D4-9E7B-6E8A4C80CE96}" destId="{5E909BA2-1E51-4CF7-B789-7A8EB92D8D2E}" srcOrd="1" destOrd="0" parTransId="{80579D57-074D-42A0-BA31-5892035FA4D1}" sibTransId="{A2BD5273-404F-445F-9058-C461FD47084A}"/>
    <dgm:cxn modelId="{664C5219-F8A7-45B6-8633-438D5CF70495}" srcId="{9A42C5EC-3A3A-4442-BA7D-27FCAF21A732}" destId="{D30D877E-00C3-4688-A0F6-8E69B5136B68}" srcOrd="1" destOrd="0" parTransId="{A43D785F-5F8C-4768-BEA9-49E9956C0DD0}" sibTransId="{9781BEE2-0B5A-476F-B9B9-E47D8006831E}"/>
    <dgm:cxn modelId="{FEBFA71A-D121-4A72-B541-22BA65D3788E}" type="presOf" srcId="{AB89CE2D-F8F4-4E28-9E0B-F124A78F3708}" destId="{E2108E5A-979D-4C69-BB7D-405A46B331BB}" srcOrd="0" destOrd="0" presId="urn:microsoft.com/office/officeart/2005/8/layout/hierarchy3"/>
    <dgm:cxn modelId="{061F1D1B-ABAE-4F73-A90B-D094096FB8C5}" type="presOf" srcId="{DBBB12D0-68BC-4F12-BEAC-C7177D8845B3}" destId="{C1DEACC2-F13D-4140-B026-56E171ECA3E7}" srcOrd="0" destOrd="0" presId="urn:microsoft.com/office/officeart/2005/8/layout/hierarchy3"/>
    <dgm:cxn modelId="{6C84041E-4254-4D87-A9A9-955F91452C21}" type="presOf" srcId="{A43D785F-5F8C-4768-BEA9-49E9956C0DD0}" destId="{D4151F43-4F17-466E-B35A-6B33D876C466}" srcOrd="0" destOrd="0" presId="urn:microsoft.com/office/officeart/2005/8/layout/hierarchy3"/>
    <dgm:cxn modelId="{B056ED24-8D0C-4795-978B-58D29485FF65}" type="presOf" srcId="{A7FA8559-EB9E-49E7-9022-42297FA50BB9}" destId="{2BB41AA2-0151-496A-9130-FB55E4554C9C}" srcOrd="0" destOrd="0" presId="urn:microsoft.com/office/officeart/2005/8/layout/hierarchy3"/>
    <dgm:cxn modelId="{66A7CF25-AFF3-4D1E-9ACC-06864FE27085}" type="presOf" srcId="{5E909BA2-1E51-4CF7-B789-7A8EB92D8D2E}" destId="{92C49585-CCE6-48D3-AEF1-6117E4EBEE77}" srcOrd="0" destOrd="0" presId="urn:microsoft.com/office/officeart/2005/8/layout/hierarchy3"/>
    <dgm:cxn modelId="{2C80D72C-C476-4C31-8FE3-699D1E2188A5}" srcId="{6F817CFC-407C-49D4-9E7B-6E8A4C80CE96}" destId="{C6F163B1-2363-4357-A544-58E0601C1D05}" srcOrd="3" destOrd="0" parTransId="{DEF6FC4C-E5D3-461D-B609-9F91932868EC}" sibTransId="{65D48FD4-723E-4E27-BB7E-E3341CC661F4}"/>
    <dgm:cxn modelId="{73A0C032-A75D-4030-A6DE-76EE07E55DDD}" type="presOf" srcId="{9B725A1B-DE6B-4253-9F93-437FA5A3E992}" destId="{573015EF-D5AB-4215-9D55-FF3DD430DC1B}" srcOrd="0" destOrd="0" presId="urn:microsoft.com/office/officeart/2005/8/layout/hierarchy3"/>
    <dgm:cxn modelId="{5E22F134-33BF-46AE-847E-7D83BE00A76E}" type="presOf" srcId="{6AB54D93-163E-4D6F-85AB-65B1C0518B05}" destId="{EAB39D5A-D17E-432A-8FA7-BF63CDCDDB6E}" srcOrd="0" destOrd="0" presId="urn:microsoft.com/office/officeart/2005/8/layout/hierarchy3"/>
    <dgm:cxn modelId="{EEC3C937-AF7C-49BD-8E1E-8EBBAD1E7527}" type="presOf" srcId="{345DFF1C-0E36-4870-8119-7E1C75F5F8B9}" destId="{5A494A4C-2B4B-41B5-BA83-4548AD37AC7A}" srcOrd="0" destOrd="0" presId="urn:microsoft.com/office/officeart/2005/8/layout/hierarchy3"/>
    <dgm:cxn modelId="{83C9833A-4F30-4F9A-AE41-4C2A0C3E0CB1}" type="presOf" srcId="{1AFC9295-769A-4B32-BB7A-64427C3C05FF}" destId="{E4756158-A86E-4142-A6B8-7D0F9E75F321}" srcOrd="0" destOrd="0" presId="urn:microsoft.com/office/officeart/2005/8/layout/hierarchy3"/>
    <dgm:cxn modelId="{6D2BFF3C-F6CA-4BEA-87C6-5076E665FC57}" type="presOf" srcId="{80579D57-074D-42A0-BA31-5892035FA4D1}" destId="{D0EF496A-7090-4E41-8B23-C71554794307}" srcOrd="0" destOrd="0" presId="urn:microsoft.com/office/officeart/2005/8/layout/hierarchy3"/>
    <dgm:cxn modelId="{CF44713D-D810-4FEF-97A3-6DED059FF191}" srcId="{8AED0AC7-0BCC-479E-BBA6-94A28CE7C86C}" destId="{6F817CFC-407C-49D4-9E7B-6E8A4C80CE96}" srcOrd="3" destOrd="0" parTransId="{A5222FF5-52E4-4FBA-80E8-DF17A9FEB774}" sibTransId="{6C5547E9-63BD-4BE0-AB52-228BFAE47402}"/>
    <dgm:cxn modelId="{50AFE441-6937-4007-9497-286C463FA88B}" srcId="{D871801A-0E34-4DBB-9956-52ADC40BB16C}" destId="{1F95643D-D8FD-49E2-A407-7C246C67E1F0}" srcOrd="0" destOrd="0" parTransId="{AB89CE2D-F8F4-4E28-9E0B-F124A78F3708}" sibTransId="{23A2AB0A-A221-4884-8961-D006E3A55E49}"/>
    <dgm:cxn modelId="{97764462-6D2B-4731-B165-63BEBE96E136}" srcId="{DBBB12D0-68BC-4F12-BEAC-C7177D8845B3}" destId="{B0942781-361F-4C52-8504-7C6B1C79EA80}" srcOrd="3" destOrd="0" parTransId="{6CC75CDE-64A5-47C3-9BE6-069EA40EAD87}" sibTransId="{BCD1AD6E-30BC-4E41-9C0D-B0D7E48199B5}"/>
    <dgm:cxn modelId="{865A7642-9D6C-40C8-B41D-8CCF012748D9}" type="presOf" srcId="{DEF6FC4C-E5D3-461D-B609-9F91932868EC}" destId="{D4E20BFC-C18C-4A10-BC3B-D1DE61569FF6}" srcOrd="0" destOrd="0" presId="urn:microsoft.com/office/officeart/2005/8/layout/hierarchy3"/>
    <dgm:cxn modelId="{FEAC6469-C5C8-41BE-802D-150DC7A13458}" type="presOf" srcId="{C6F163B1-2363-4357-A544-58E0601C1D05}" destId="{92890187-C007-46D3-B547-A44DCA1A660C}" srcOrd="0" destOrd="0" presId="urn:microsoft.com/office/officeart/2005/8/layout/hierarchy3"/>
    <dgm:cxn modelId="{208DCB49-A69E-45C4-BDC2-7FCC3A17CB2C}" type="presOf" srcId="{DA638FE3-63D6-44F8-A293-022FE70A9621}" destId="{6E6D0E1E-9241-41F4-AFF9-8682A11BDBDD}" srcOrd="0" destOrd="0" presId="urn:microsoft.com/office/officeart/2005/8/layout/hierarchy3"/>
    <dgm:cxn modelId="{D59B5F6E-ABEC-4C62-85E5-6C0572540E75}" type="presOf" srcId="{D871801A-0E34-4DBB-9956-52ADC40BB16C}" destId="{15A44172-8975-4E40-A29B-2F284548A024}" srcOrd="0" destOrd="0" presId="urn:microsoft.com/office/officeart/2005/8/layout/hierarchy3"/>
    <dgm:cxn modelId="{2F38576E-04A9-4E03-BA08-E89300C829DD}" type="presOf" srcId="{0A8AF20C-1DDA-46A3-9F17-50D8BB501490}" destId="{2C5F056B-B29F-49D1-8FAB-55BBEF651D30}" srcOrd="0" destOrd="0" presId="urn:microsoft.com/office/officeart/2005/8/layout/hierarchy3"/>
    <dgm:cxn modelId="{5645B970-E4E3-49AD-B67C-EAEABF84CEB4}" type="presOf" srcId="{9A42C5EC-3A3A-4442-BA7D-27FCAF21A732}" destId="{86381B50-0CA0-4312-9C73-CF1CCD37E9A1}" srcOrd="0" destOrd="0" presId="urn:microsoft.com/office/officeart/2005/8/layout/hierarchy3"/>
    <dgm:cxn modelId="{65A25851-AB24-4D91-A0C2-9442988D6743}" srcId="{6F817CFC-407C-49D4-9E7B-6E8A4C80CE96}" destId="{1AFC9295-769A-4B32-BB7A-64427C3C05FF}" srcOrd="2" destOrd="0" parTransId="{950C9630-5E3D-492F-8EC5-84B9627BDC8C}" sibTransId="{6C564892-5D54-41FE-8058-8313111CB312}"/>
    <dgm:cxn modelId="{26589173-69A1-414D-B3CA-4823823F6469}" srcId="{9A42C5EC-3A3A-4442-BA7D-27FCAF21A732}" destId="{6AB54D93-163E-4D6F-85AB-65B1C0518B05}" srcOrd="2" destOrd="0" parTransId="{A7FA8559-EB9E-49E7-9022-42297FA50BB9}" sibTransId="{E5743055-9862-4F56-B6F3-EE76F11DF7CA}"/>
    <dgm:cxn modelId="{4E041C59-6A40-483F-AC45-EFF3D074F062}" srcId="{8AED0AC7-0BCC-479E-BBA6-94A28CE7C86C}" destId="{D871801A-0E34-4DBB-9956-52ADC40BB16C}" srcOrd="1" destOrd="0" parTransId="{EE4AFD5B-A420-41BD-B3EA-37C794A3CD67}" sibTransId="{342B0B0B-C50F-4858-858B-A760B35C3833}"/>
    <dgm:cxn modelId="{1E1FA07A-433F-4042-9FD5-483DEEAF83AE}" type="presOf" srcId="{DBBB12D0-68BC-4F12-BEAC-C7177D8845B3}" destId="{90AF5390-9279-4362-A8C0-BE054BA8CB52}" srcOrd="1" destOrd="0" presId="urn:microsoft.com/office/officeart/2005/8/layout/hierarchy3"/>
    <dgm:cxn modelId="{ECC5BF5A-2695-4AB5-AEED-ED916ADD920C}" type="presOf" srcId="{1F95643D-D8FD-49E2-A407-7C246C67E1F0}" destId="{014540D1-8DD8-4049-B08E-F51C1115E222}" srcOrd="0" destOrd="0" presId="urn:microsoft.com/office/officeart/2005/8/layout/hierarchy3"/>
    <dgm:cxn modelId="{B5576C7C-0B2A-411A-A954-6BAA6DADE6EB}" type="presOf" srcId="{6F817CFC-407C-49D4-9E7B-6E8A4C80CE96}" destId="{65F3507A-E8EE-4C2F-B318-DC0C939A6A1D}" srcOrd="1" destOrd="0" presId="urn:microsoft.com/office/officeart/2005/8/layout/hierarchy3"/>
    <dgm:cxn modelId="{47356780-DE56-44E2-9F3F-3ABF0BDA3744}" type="presOf" srcId="{8AED0AC7-0BCC-479E-BBA6-94A28CE7C86C}" destId="{B09C234A-BFF3-4255-B390-C130CF66605B}" srcOrd="0" destOrd="0" presId="urn:microsoft.com/office/officeart/2005/8/layout/hierarchy3"/>
    <dgm:cxn modelId="{C649B885-DDDE-430A-B8BE-EF1FD1676646}" type="presOf" srcId="{9A42C5EC-3A3A-4442-BA7D-27FCAF21A732}" destId="{038FCF38-93A9-43FA-BE4C-6F322408FB4D}" srcOrd="1" destOrd="0" presId="urn:microsoft.com/office/officeart/2005/8/layout/hierarchy3"/>
    <dgm:cxn modelId="{32672188-B537-4D58-B460-FB55B8D36A08}" srcId="{8AED0AC7-0BCC-479E-BBA6-94A28CE7C86C}" destId="{9A42C5EC-3A3A-4442-BA7D-27FCAF21A732}" srcOrd="0" destOrd="0" parTransId="{52E4743D-5E9B-4E6D-BEED-B6656EFD2097}" sibTransId="{5B2D7876-5CC7-4F0C-B820-2B736B0EBA20}"/>
    <dgm:cxn modelId="{5DFF0689-1BAE-4EEF-9CBE-8A02A3F9B34B}" type="presOf" srcId="{6C028B95-4B99-4535-AA58-AD1E788E2A1A}" destId="{C8B196FD-880A-485E-80AD-9AC0C0DDB5CA}" srcOrd="0" destOrd="0" presId="urn:microsoft.com/office/officeart/2005/8/layout/hierarchy3"/>
    <dgm:cxn modelId="{89404199-5145-4AD9-A639-3C6AF1F3C06C}" type="presOf" srcId="{1EAEA886-1EEC-4BA5-9A45-DECC616A542F}" destId="{CD13720A-ED7E-438B-ACB7-3D8741D10D0E}" srcOrd="0" destOrd="0" presId="urn:microsoft.com/office/officeart/2005/8/layout/hierarchy3"/>
    <dgm:cxn modelId="{33A55599-66E0-4735-89F6-8799261F2B2D}" srcId="{DBBB12D0-68BC-4F12-BEAC-C7177D8845B3}" destId="{9B725A1B-DE6B-4253-9F93-437FA5A3E992}" srcOrd="1" destOrd="0" parTransId="{58B60BE0-CF8C-4741-8179-D6CED111A4F8}" sibTransId="{8EE79CF0-1986-4F53-BEA1-D37C1C35297B}"/>
    <dgm:cxn modelId="{10C9199C-FB71-47E0-B7FB-73FE1BC9715C}" srcId="{DBBB12D0-68BC-4F12-BEAC-C7177D8845B3}" destId="{95A14761-8158-43D9-A8C9-4970CFD2D1D5}" srcOrd="0" destOrd="0" parTransId="{C3DD4B18-3CEB-44AB-8563-5D1FCD82F1B9}" sibTransId="{CBFC4CEB-E4E5-43F5-B661-901B1F0E7E00}"/>
    <dgm:cxn modelId="{F8169A9E-B345-4A87-9FD4-F82DAC490664}" type="presOf" srcId="{6F817CFC-407C-49D4-9E7B-6E8A4C80CE96}" destId="{8AC84139-D28B-43C7-A468-64693E4E6781}" srcOrd="0" destOrd="0" presId="urn:microsoft.com/office/officeart/2005/8/layout/hierarchy3"/>
    <dgm:cxn modelId="{DC977DA0-E46D-4D28-8C62-7FE6BE99989E}" type="presOf" srcId="{74B59A26-5AEB-4548-BFC4-4993CE8B2D04}" destId="{A846EDDC-4FA8-4CDF-8A1F-476786D67C10}" srcOrd="0" destOrd="0" presId="urn:microsoft.com/office/officeart/2005/8/layout/hierarchy3"/>
    <dgm:cxn modelId="{B09ED9A6-6161-44A2-BDE5-8A4C96FB3DFC}" srcId="{9A42C5EC-3A3A-4442-BA7D-27FCAF21A732}" destId="{74B59A26-5AEB-4548-BFC4-4993CE8B2D04}" srcOrd="0" destOrd="0" parTransId="{DA638FE3-63D6-44F8-A293-022FE70A9621}" sibTransId="{16B2B1D4-B4E7-407E-AC66-0689FE6EC6AB}"/>
    <dgm:cxn modelId="{0241B0B6-695B-4271-A0BD-AFABA2DF4E4E}" srcId="{9A42C5EC-3A3A-4442-BA7D-27FCAF21A732}" destId="{345DFF1C-0E36-4870-8119-7E1C75F5F8B9}" srcOrd="3" destOrd="0" parTransId="{48106BB6-CF80-46BD-A52D-7EBE3EE4E9FB}" sibTransId="{ADD787C8-DDB7-4091-808B-3552605B1A65}"/>
    <dgm:cxn modelId="{224072BF-5960-4BD5-9BE6-F412CEFB0E6F}" type="presOf" srcId="{EEFC1046-3176-4213-B7D7-178975DEB770}" destId="{C51644AA-C003-47CD-9CD9-4B2DC2A2406F}" srcOrd="0" destOrd="0" presId="urn:microsoft.com/office/officeart/2005/8/layout/hierarchy3"/>
    <dgm:cxn modelId="{788519C7-A756-49A0-81D0-F38A2AC8A89C}" type="presOf" srcId="{5426125A-54E5-4E8B-80C0-D50CEDD84D65}" destId="{C91B9178-F0BB-4454-9070-788A199C4038}" srcOrd="0" destOrd="0" presId="urn:microsoft.com/office/officeart/2005/8/layout/hierarchy3"/>
    <dgm:cxn modelId="{9E3E79C9-F709-4889-BD4F-E5499150F0E7}" type="presOf" srcId="{C3DD4B18-3CEB-44AB-8563-5D1FCD82F1B9}" destId="{05F833DF-84AF-4CAA-952E-60FB485915A4}" srcOrd="0" destOrd="0" presId="urn:microsoft.com/office/officeart/2005/8/layout/hierarchy3"/>
    <dgm:cxn modelId="{594F6DCD-6F4B-48D8-9CA9-F93E8BD100B9}" srcId="{D871801A-0E34-4DBB-9956-52ADC40BB16C}" destId="{0A8AF20C-1DDA-46A3-9F17-50D8BB501490}" srcOrd="3" destOrd="0" parTransId="{DE414517-ABA9-4C90-9F90-61EBF0FF4C66}" sibTransId="{D0553397-DE07-4613-AC78-E6DAA0BE33B8}"/>
    <dgm:cxn modelId="{1BE79ED5-A41D-4210-A74B-38408306559B}" type="presOf" srcId="{95A14761-8158-43D9-A8C9-4970CFD2D1D5}" destId="{D5EA7523-1D10-439C-82BB-007EF3C8C3F6}" srcOrd="0" destOrd="0" presId="urn:microsoft.com/office/officeart/2005/8/layout/hierarchy3"/>
    <dgm:cxn modelId="{60B4A1D7-E7C1-467F-88AB-61827EF6AFFD}" type="presOf" srcId="{DE414517-ABA9-4C90-9F90-61EBF0FF4C66}" destId="{08B25E90-2235-4A12-91CB-BC2B9CF67DDE}" srcOrd="0" destOrd="0" presId="urn:microsoft.com/office/officeart/2005/8/layout/hierarchy3"/>
    <dgm:cxn modelId="{577E4DDE-35CA-4254-ACFE-26E2D0DEE1E4}" type="presOf" srcId="{9A5F5818-9DED-49A3-A03B-E4DA012FD3F4}" destId="{C5CA40D2-9DAA-4F79-8773-799F2116EB1F}" srcOrd="0" destOrd="0" presId="urn:microsoft.com/office/officeart/2005/8/layout/hierarchy3"/>
    <dgm:cxn modelId="{94A4EFE1-3D34-453E-BFBE-9538C20B96C0}" srcId="{DBBB12D0-68BC-4F12-BEAC-C7177D8845B3}" destId="{1EAEA886-1EEC-4BA5-9A45-DECC616A542F}" srcOrd="2" destOrd="0" parTransId="{6C028B95-4B99-4535-AA58-AD1E788E2A1A}" sibTransId="{774BDE03-13FD-4C82-AF40-AEB6F6CC1BC9}"/>
    <dgm:cxn modelId="{F1DD27E4-1E1F-4BC2-80AB-3EBF583520CF}" srcId="{6F817CFC-407C-49D4-9E7B-6E8A4C80CE96}" destId="{A92AB196-ADD9-4593-B8BF-46587B48AB92}" srcOrd="0" destOrd="0" parTransId="{EEFC1046-3176-4213-B7D7-178975DEB770}" sibTransId="{84719EFD-9188-47AE-839E-AAD7EEA6796B}"/>
    <dgm:cxn modelId="{37362BE4-A5DC-4792-AF9A-D3C4B271E151}" srcId="{D871801A-0E34-4DBB-9956-52ADC40BB16C}" destId="{E0371E05-EC73-472E-A71D-F2AE47E54754}" srcOrd="1" destOrd="0" parTransId="{D2363B6E-0DFB-41FE-B9A4-8B39C39BC3AA}" sibTransId="{A19BBAA3-8065-4532-9045-FBE313BACD2A}"/>
    <dgm:cxn modelId="{D38E84E6-60E4-4F39-9E62-47C91F2DC17A}" type="presOf" srcId="{B0942781-361F-4C52-8504-7C6B1C79EA80}" destId="{A164753E-D010-4849-A06A-BC61EEE59597}" srcOrd="0" destOrd="0" presId="urn:microsoft.com/office/officeart/2005/8/layout/hierarchy3"/>
    <dgm:cxn modelId="{D4970EE7-6948-420F-9839-D0F98C47C777}" type="presOf" srcId="{58B60BE0-CF8C-4741-8179-D6CED111A4F8}" destId="{0C95B8D6-0900-4854-8EAD-151483450CFB}" srcOrd="0" destOrd="0" presId="urn:microsoft.com/office/officeart/2005/8/layout/hierarchy3"/>
    <dgm:cxn modelId="{C447E8EB-AC97-4E6F-8F18-3D02B2AFCB5E}" type="presOf" srcId="{48106BB6-CF80-46BD-A52D-7EBE3EE4E9FB}" destId="{32DBD3D1-9E1E-4EC6-A60E-C3F4ED50C53B}" srcOrd="0" destOrd="0" presId="urn:microsoft.com/office/officeart/2005/8/layout/hierarchy3"/>
    <dgm:cxn modelId="{72FAFEED-7474-47A9-A2C6-F4E7DE15A8D8}" type="presOf" srcId="{950C9630-5E3D-492F-8EC5-84B9627BDC8C}" destId="{448B6C7B-CFE3-47FB-B693-4128FB15EA79}" srcOrd="0" destOrd="0" presId="urn:microsoft.com/office/officeart/2005/8/layout/hierarchy3"/>
    <dgm:cxn modelId="{53037BEF-8187-43E3-A6FA-E9390897E9BA}" type="presOf" srcId="{D871801A-0E34-4DBB-9956-52ADC40BB16C}" destId="{101C382F-8637-410E-AE99-04E971304FCB}" srcOrd="1" destOrd="0" presId="urn:microsoft.com/office/officeart/2005/8/layout/hierarchy3"/>
    <dgm:cxn modelId="{5D16DEF1-7737-44B3-852D-583872E3A8AD}" type="presOf" srcId="{A92AB196-ADD9-4593-B8BF-46587B48AB92}" destId="{EBCEA22B-0763-400A-85D5-589409A89883}" srcOrd="0" destOrd="0" presId="urn:microsoft.com/office/officeart/2005/8/layout/hierarchy3"/>
    <dgm:cxn modelId="{0C60A1FB-70AF-459C-9581-F694F78B9E44}" type="presOf" srcId="{D2363B6E-0DFB-41FE-B9A4-8B39C39BC3AA}" destId="{35AC299C-E029-4197-96EF-A8415C251449}" srcOrd="0" destOrd="0" presId="urn:microsoft.com/office/officeart/2005/8/layout/hierarchy3"/>
    <dgm:cxn modelId="{E2E029FD-F331-450E-AA60-FC20221B4F15}" srcId="{8AED0AC7-0BCC-479E-BBA6-94A28CE7C86C}" destId="{DBBB12D0-68BC-4F12-BEAC-C7177D8845B3}" srcOrd="2" destOrd="0" parTransId="{ADBF7ED7-C16F-4DA7-8B3C-AE60038D2AE3}" sibTransId="{BEDD121A-772D-4378-89F0-BE606EDB0105}"/>
    <dgm:cxn modelId="{74218A6A-C21B-497E-944F-F34D9C28F9E8}" type="presParOf" srcId="{B09C234A-BFF3-4255-B390-C130CF66605B}" destId="{46727E44-0B4A-4D97-95C7-E66C04641ABD}" srcOrd="0" destOrd="0" presId="urn:microsoft.com/office/officeart/2005/8/layout/hierarchy3"/>
    <dgm:cxn modelId="{AC4ED821-9077-4B35-B0B3-7334AD79EFF8}" type="presParOf" srcId="{46727E44-0B4A-4D97-95C7-E66C04641ABD}" destId="{E9A04C3A-7083-4863-A3B1-386869E92B0F}" srcOrd="0" destOrd="0" presId="urn:microsoft.com/office/officeart/2005/8/layout/hierarchy3"/>
    <dgm:cxn modelId="{064AF69E-D823-4774-9E40-3669592CFAA6}" type="presParOf" srcId="{E9A04C3A-7083-4863-A3B1-386869E92B0F}" destId="{86381B50-0CA0-4312-9C73-CF1CCD37E9A1}" srcOrd="0" destOrd="0" presId="urn:microsoft.com/office/officeart/2005/8/layout/hierarchy3"/>
    <dgm:cxn modelId="{C44EF5EA-44E9-4037-93FB-640EAB5C2019}" type="presParOf" srcId="{E9A04C3A-7083-4863-A3B1-386869E92B0F}" destId="{038FCF38-93A9-43FA-BE4C-6F322408FB4D}" srcOrd="1" destOrd="0" presId="urn:microsoft.com/office/officeart/2005/8/layout/hierarchy3"/>
    <dgm:cxn modelId="{60A2630C-0091-4E84-9EBE-8138362309B8}" type="presParOf" srcId="{46727E44-0B4A-4D97-95C7-E66C04641ABD}" destId="{A16523D6-816B-485A-A240-04C8C6FEF33D}" srcOrd="1" destOrd="0" presId="urn:microsoft.com/office/officeart/2005/8/layout/hierarchy3"/>
    <dgm:cxn modelId="{36F87EBB-9660-4E65-8AC2-72E9D23DFB3E}" type="presParOf" srcId="{A16523D6-816B-485A-A240-04C8C6FEF33D}" destId="{6E6D0E1E-9241-41F4-AFF9-8682A11BDBDD}" srcOrd="0" destOrd="0" presId="urn:microsoft.com/office/officeart/2005/8/layout/hierarchy3"/>
    <dgm:cxn modelId="{A27DD550-DA5B-4F0D-853A-1CC85AB0EF2F}" type="presParOf" srcId="{A16523D6-816B-485A-A240-04C8C6FEF33D}" destId="{A846EDDC-4FA8-4CDF-8A1F-476786D67C10}" srcOrd="1" destOrd="0" presId="urn:microsoft.com/office/officeart/2005/8/layout/hierarchy3"/>
    <dgm:cxn modelId="{7DA4C6FA-A308-489F-975C-84147F857A48}" type="presParOf" srcId="{A16523D6-816B-485A-A240-04C8C6FEF33D}" destId="{D4151F43-4F17-466E-B35A-6B33D876C466}" srcOrd="2" destOrd="0" presId="urn:microsoft.com/office/officeart/2005/8/layout/hierarchy3"/>
    <dgm:cxn modelId="{F2C2725E-5DD4-4374-81B1-346401C249E9}" type="presParOf" srcId="{A16523D6-816B-485A-A240-04C8C6FEF33D}" destId="{3C1B9B81-5AF0-478A-979D-66D4AC964F3F}" srcOrd="3" destOrd="0" presId="urn:microsoft.com/office/officeart/2005/8/layout/hierarchy3"/>
    <dgm:cxn modelId="{21EE915F-EF39-4CE1-9D81-9E0D9AC76561}" type="presParOf" srcId="{A16523D6-816B-485A-A240-04C8C6FEF33D}" destId="{2BB41AA2-0151-496A-9130-FB55E4554C9C}" srcOrd="4" destOrd="0" presId="urn:microsoft.com/office/officeart/2005/8/layout/hierarchy3"/>
    <dgm:cxn modelId="{BC17AFD8-5C43-41E5-9431-C13EA9CC03A8}" type="presParOf" srcId="{A16523D6-816B-485A-A240-04C8C6FEF33D}" destId="{EAB39D5A-D17E-432A-8FA7-BF63CDCDDB6E}" srcOrd="5" destOrd="0" presId="urn:microsoft.com/office/officeart/2005/8/layout/hierarchy3"/>
    <dgm:cxn modelId="{BFE64163-AF95-4470-A036-F3F133C2B07C}" type="presParOf" srcId="{A16523D6-816B-485A-A240-04C8C6FEF33D}" destId="{32DBD3D1-9E1E-4EC6-A60E-C3F4ED50C53B}" srcOrd="6" destOrd="0" presId="urn:microsoft.com/office/officeart/2005/8/layout/hierarchy3"/>
    <dgm:cxn modelId="{58BFCCF9-6D39-4D5A-9DC0-0F473B409164}" type="presParOf" srcId="{A16523D6-816B-485A-A240-04C8C6FEF33D}" destId="{5A494A4C-2B4B-41B5-BA83-4548AD37AC7A}" srcOrd="7" destOrd="0" presId="urn:microsoft.com/office/officeart/2005/8/layout/hierarchy3"/>
    <dgm:cxn modelId="{F20962D1-52B0-4C47-984E-FC63A6745CC6}" type="presParOf" srcId="{B09C234A-BFF3-4255-B390-C130CF66605B}" destId="{A3D20341-0900-44BB-90B1-0379E69D085B}" srcOrd="1" destOrd="0" presId="urn:microsoft.com/office/officeart/2005/8/layout/hierarchy3"/>
    <dgm:cxn modelId="{1B517695-9729-4835-80B1-6C8F83125944}" type="presParOf" srcId="{A3D20341-0900-44BB-90B1-0379E69D085B}" destId="{FD4A433F-B264-4208-BD06-B873FA330469}" srcOrd="0" destOrd="0" presId="urn:microsoft.com/office/officeart/2005/8/layout/hierarchy3"/>
    <dgm:cxn modelId="{582085F7-694B-4A15-8C94-58EB135560C8}" type="presParOf" srcId="{FD4A433F-B264-4208-BD06-B873FA330469}" destId="{15A44172-8975-4E40-A29B-2F284548A024}" srcOrd="0" destOrd="0" presId="urn:microsoft.com/office/officeart/2005/8/layout/hierarchy3"/>
    <dgm:cxn modelId="{CFA8B67F-E6A6-4186-BCAF-EF7FC2BA287F}" type="presParOf" srcId="{FD4A433F-B264-4208-BD06-B873FA330469}" destId="{101C382F-8637-410E-AE99-04E971304FCB}" srcOrd="1" destOrd="0" presId="urn:microsoft.com/office/officeart/2005/8/layout/hierarchy3"/>
    <dgm:cxn modelId="{CCBEE83E-3B4D-401C-8AEE-DF7A261C6155}" type="presParOf" srcId="{A3D20341-0900-44BB-90B1-0379E69D085B}" destId="{95022715-9FD0-4A92-A9F8-75E82E127086}" srcOrd="1" destOrd="0" presId="urn:microsoft.com/office/officeart/2005/8/layout/hierarchy3"/>
    <dgm:cxn modelId="{69066C53-AEC4-4792-9386-5EFE62095762}" type="presParOf" srcId="{95022715-9FD0-4A92-A9F8-75E82E127086}" destId="{E2108E5A-979D-4C69-BB7D-405A46B331BB}" srcOrd="0" destOrd="0" presId="urn:microsoft.com/office/officeart/2005/8/layout/hierarchy3"/>
    <dgm:cxn modelId="{EC648E33-CBA8-4AEB-B568-4FC59D11ADFB}" type="presParOf" srcId="{95022715-9FD0-4A92-A9F8-75E82E127086}" destId="{014540D1-8DD8-4049-B08E-F51C1115E222}" srcOrd="1" destOrd="0" presId="urn:microsoft.com/office/officeart/2005/8/layout/hierarchy3"/>
    <dgm:cxn modelId="{844F1351-548C-438B-B31E-C97584342FC4}" type="presParOf" srcId="{95022715-9FD0-4A92-A9F8-75E82E127086}" destId="{35AC299C-E029-4197-96EF-A8415C251449}" srcOrd="2" destOrd="0" presId="urn:microsoft.com/office/officeart/2005/8/layout/hierarchy3"/>
    <dgm:cxn modelId="{39324AFF-E6F4-4A87-8A3B-11E84ED74A86}" type="presParOf" srcId="{95022715-9FD0-4A92-A9F8-75E82E127086}" destId="{550C4207-ABE3-4B45-8A94-2D78923DB4E5}" srcOrd="3" destOrd="0" presId="urn:microsoft.com/office/officeart/2005/8/layout/hierarchy3"/>
    <dgm:cxn modelId="{5BE9E9E8-DBAD-4930-8CBB-E2F9C7C9B03E}" type="presParOf" srcId="{95022715-9FD0-4A92-A9F8-75E82E127086}" destId="{C91B9178-F0BB-4454-9070-788A199C4038}" srcOrd="4" destOrd="0" presId="urn:microsoft.com/office/officeart/2005/8/layout/hierarchy3"/>
    <dgm:cxn modelId="{EBBF257C-4C33-4A26-B413-87A71079054D}" type="presParOf" srcId="{95022715-9FD0-4A92-A9F8-75E82E127086}" destId="{C5CA40D2-9DAA-4F79-8773-799F2116EB1F}" srcOrd="5" destOrd="0" presId="urn:microsoft.com/office/officeart/2005/8/layout/hierarchy3"/>
    <dgm:cxn modelId="{9C978A2E-F66C-416A-90DD-DECFDE461171}" type="presParOf" srcId="{95022715-9FD0-4A92-A9F8-75E82E127086}" destId="{08B25E90-2235-4A12-91CB-BC2B9CF67DDE}" srcOrd="6" destOrd="0" presId="urn:microsoft.com/office/officeart/2005/8/layout/hierarchy3"/>
    <dgm:cxn modelId="{B3554D19-1259-4F64-8F73-80DE062B6750}" type="presParOf" srcId="{95022715-9FD0-4A92-A9F8-75E82E127086}" destId="{2C5F056B-B29F-49D1-8FAB-55BBEF651D30}" srcOrd="7" destOrd="0" presId="urn:microsoft.com/office/officeart/2005/8/layout/hierarchy3"/>
    <dgm:cxn modelId="{426A76A0-3849-40C0-AAB1-1EC41A84736B}" type="presParOf" srcId="{B09C234A-BFF3-4255-B390-C130CF66605B}" destId="{E61A44EB-99D9-4944-969C-DFF8AF6B9CE4}" srcOrd="2" destOrd="0" presId="urn:microsoft.com/office/officeart/2005/8/layout/hierarchy3"/>
    <dgm:cxn modelId="{453A79FA-F15D-4F22-BE4F-80B4CA604483}" type="presParOf" srcId="{E61A44EB-99D9-4944-969C-DFF8AF6B9CE4}" destId="{3439A4E1-8BA9-4E57-9B33-37F56EDF0E93}" srcOrd="0" destOrd="0" presId="urn:microsoft.com/office/officeart/2005/8/layout/hierarchy3"/>
    <dgm:cxn modelId="{2618B042-2429-4010-A5F5-BACF88BB7240}" type="presParOf" srcId="{3439A4E1-8BA9-4E57-9B33-37F56EDF0E93}" destId="{C1DEACC2-F13D-4140-B026-56E171ECA3E7}" srcOrd="0" destOrd="0" presId="urn:microsoft.com/office/officeart/2005/8/layout/hierarchy3"/>
    <dgm:cxn modelId="{5B33A552-41D0-4DEA-B6F7-EAB79C29E9E3}" type="presParOf" srcId="{3439A4E1-8BA9-4E57-9B33-37F56EDF0E93}" destId="{90AF5390-9279-4362-A8C0-BE054BA8CB52}" srcOrd="1" destOrd="0" presId="urn:microsoft.com/office/officeart/2005/8/layout/hierarchy3"/>
    <dgm:cxn modelId="{A886534B-CA1B-4302-B0FD-1A79E4BED74D}" type="presParOf" srcId="{E61A44EB-99D9-4944-969C-DFF8AF6B9CE4}" destId="{0F9904C7-F004-44E4-B6E1-765F97991763}" srcOrd="1" destOrd="0" presId="urn:microsoft.com/office/officeart/2005/8/layout/hierarchy3"/>
    <dgm:cxn modelId="{FFF69A01-AF08-46D4-A74A-1252E0399704}" type="presParOf" srcId="{0F9904C7-F004-44E4-B6E1-765F97991763}" destId="{05F833DF-84AF-4CAA-952E-60FB485915A4}" srcOrd="0" destOrd="0" presId="urn:microsoft.com/office/officeart/2005/8/layout/hierarchy3"/>
    <dgm:cxn modelId="{72FE4B04-A49D-4CF5-96AE-2846F8BC8030}" type="presParOf" srcId="{0F9904C7-F004-44E4-B6E1-765F97991763}" destId="{D5EA7523-1D10-439C-82BB-007EF3C8C3F6}" srcOrd="1" destOrd="0" presId="urn:microsoft.com/office/officeart/2005/8/layout/hierarchy3"/>
    <dgm:cxn modelId="{A3C18DA7-ABCF-4679-9DD5-3306318BCC5F}" type="presParOf" srcId="{0F9904C7-F004-44E4-B6E1-765F97991763}" destId="{0C95B8D6-0900-4854-8EAD-151483450CFB}" srcOrd="2" destOrd="0" presId="urn:microsoft.com/office/officeart/2005/8/layout/hierarchy3"/>
    <dgm:cxn modelId="{A894920B-2C18-40F6-9EA2-EAAEBE76DD1F}" type="presParOf" srcId="{0F9904C7-F004-44E4-B6E1-765F97991763}" destId="{573015EF-D5AB-4215-9D55-FF3DD430DC1B}" srcOrd="3" destOrd="0" presId="urn:microsoft.com/office/officeart/2005/8/layout/hierarchy3"/>
    <dgm:cxn modelId="{CAC946B2-434D-43E0-9C42-476EE9777429}" type="presParOf" srcId="{0F9904C7-F004-44E4-B6E1-765F97991763}" destId="{C8B196FD-880A-485E-80AD-9AC0C0DDB5CA}" srcOrd="4" destOrd="0" presId="urn:microsoft.com/office/officeart/2005/8/layout/hierarchy3"/>
    <dgm:cxn modelId="{D2442298-9748-4E3B-BE72-9A733C7A6B03}" type="presParOf" srcId="{0F9904C7-F004-44E4-B6E1-765F97991763}" destId="{CD13720A-ED7E-438B-ACB7-3D8741D10D0E}" srcOrd="5" destOrd="0" presId="urn:microsoft.com/office/officeart/2005/8/layout/hierarchy3"/>
    <dgm:cxn modelId="{3B75ADED-6A40-44E1-A8D4-F0121FD54474}" type="presParOf" srcId="{0F9904C7-F004-44E4-B6E1-765F97991763}" destId="{829C18FB-8F36-48CC-9233-F859DE9D1BD8}" srcOrd="6" destOrd="0" presId="urn:microsoft.com/office/officeart/2005/8/layout/hierarchy3"/>
    <dgm:cxn modelId="{B53E9C40-276C-4E45-9FEC-B0F5BD47DA4B}" type="presParOf" srcId="{0F9904C7-F004-44E4-B6E1-765F97991763}" destId="{A164753E-D010-4849-A06A-BC61EEE59597}" srcOrd="7" destOrd="0" presId="urn:microsoft.com/office/officeart/2005/8/layout/hierarchy3"/>
    <dgm:cxn modelId="{01A39BFA-B9A0-49EE-BE14-B85EA992C776}" type="presParOf" srcId="{B09C234A-BFF3-4255-B390-C130CF66605B}" destId="{AAF16E12-6CE5-4629-AFA5-FCB01B33F51D}" srcOrd="3" destOrd="0" presId="urn:microsoft.com/office/officeart/2005/8/layout/hierarchy3"/>
    <dgm:cxn modelId="{CAB4DD90-11A5-46F5-BDE4-45FB11017009}" type="presParOf" srcId="{AAF16E12-6CE5-4629-AFA5-FCB01B33F51D}" destId="{1A160015-5AF2-4AFF-8DC0-CADD7D05FC57}" srcOrd="0" destOrd="0" presId="urn:microsoft.com/office/officeart/2005/8/layout/hierarchy3"/>
    <dgm:cxn modelId="{939F1C82-D7FB-41F7-B82A-60B7664AA803}" type="presParOf" srcId="{1A160015-5AF2-4AFF-8DC0-CADD7D05FC57}" destId="{8AC84139-D28B-43C7-A468-64693E4E6781}" srcOrd="0" destOrd="0" presId="urn:microsoft.com/office/officeart/2005/8/layout/hierarchy3"/>
    <dgm:cxn modelId="{5125293F-21E7-4DC7-B753-BF80500F9175}" type="presParOf" srcId="{1A160015-5AF2-4AFF-8DC0-CADD7D05FC57}" destId="{65F3507A-E8EE-4C2F-B318-DC0C939A6A1D}" srcOrd="1" destOrd="0" presId="urn:microsoft.com/office/officeart/2005/8/layout/hierarchy3"/>
    <dgm:cxn modelId="{E0D61DDE-853E-4E5D-9C06-D8131194DC10}" type="presParOf" srcId="{AAF16E12-6CE5-4629-AFA5-FCB01B33F51D}" destId="{67D8DB78-9958-44DD-BF66-F776BE44E102}" srcOrd="1" destOrd="0" presId="urn:microsoft.com/office/officeart/2005/8/layout/hierarchy3"/>
    <dgm:cxn modelId="{BA63D455-EB32-4175-9979-40C6D29B334D}" type="presParOf" srcId="{67D8DB78-9958-44DD-BF66-F776BE44E102}" destId="{C51644AA-C003-47CD-9CD9-4B2DC2A2406F}" srcOrd="0" destOrd="0" presId="urn:microsoft.com/office/officeart/2005/8/layout/hierarchy3"/>
    <dgm:cxn modelId="{AB39935C-C1CE-46A7-8CE8-D29230BD58ED}" type="presParOf" srcId="{67D8DB78-9958-44DD-BF66-F776BE44E102}" destId="{EBCEA22B-0763-400A-85D5-589409A89883}" srcOrd="1" destOrd="0" presId="urn:microsoft.com/office/officeart/2005/8/layout/hierarchy3"/>
    <dgm:cxn modelId="{A6E0724C-69FB-47DE-8F05-D2C88622612A}" type="presParOf" srcId="{67D8DB78-9958-44DD-BF66-F776BE44E102}" destId="{D0EF496A-7090-4E41-8B23-C71554794307}" srcOrd="2" destOrd="0" presId="urn:microsoft.com/office/officeart/2005/8/layout/hierarchy3"/>
    <dgm:cxn modelId="{EAE19B44-E518-4E8F-8C13-5784C82C42A8}" type="presParOf" srcId="{67D8DB78-9958-44DD-BF66-F776BE44E102}" destId="{92C49585-CCE6-48D3-AEF1-6117E4EBEE77}" srcOrd="3" destOrd="0" presId="urn:microsoft.com/office/officeart/2005/8/layout/hierarchy3"/>
    <dgm:cxn modelId="{DAB08E9A-61B5-4299-B8CA-124BD1DF7A9F}" type="presParOf" srcId="{67D8DB78-9958-44DD-BF66-F776BE44E102}" destId="{448B6C7B-CFE3-47FB-B693-4128FB15EA79}" srcOrd="4" destOrd="0" presId="urn:microsoft.com/office/officeart/2005/8/layout/hierarchy3"/>
    <dgm:cxn modelId="{4F6CFF3E-784D-4F49-B14A-0A6901D2708A}" type="presParOf" srcId="{67D8DB78-9958-44DD-BF66-F776BE44E102}" destId="{E4756158-A86E-4142-A6B8-7D0F9E75F321}" srcOrd="5" destOrd="0" presId="urn:microsoft.com/office/officeart/2005/8/layout/hierarchy3"/>
    <dgm:cxn modelId="{C673CE00-6ED5-421C-B8EE-37A5CEF5AFE2}" type="presParOf" srcId="{67D8DB78-9958-44DD-BF66-F776BE44E102}" destId="{D4E20BFC-C18C-4A10-BC3B-D1DE61569FF6}" srcOrd="6" destOrd="0" presId="urn:microsoft.com/office/officeart/2005/8/layout/hierarchy3"/>
    <dgm:cxn modelId="{F3B433B6-F4B4-4D36-8568-FDB9AB9F173A}" type="presParOf" srcId="{67D8DB78-9958-44DD-BF66-F776BE44E102}" destId="{92890187-C007-46D3-B547-A44DCA1A660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8B5FE-9F5A-4149-BB88-3A0AC875403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D40C676-53FD-4524-9404-F3C1703BD6BA}">
      <dgm:prSet phldrT="[Text]" custT="1"/>
      <dgm:spPr>
        <a:solidFill>
          <a:srgbClr val="72ACD4"/>
        </a:solidFill>
      </dgm:spPr>
      <dgm:t>
        <a:bodyPr/>
        <a:lstStyle/>
        <a:p>
          <a:r>
            <a:rPr lang="en-US" sz="2000" b="1" dirty="0">
              <a:solidFill>
                <a:schemeClr val="tx1"/>
              </a:solidFill>
              <a:latin typeface="Trade Gothic LT Std Bold" pitchFamily="2" charset="0"/>
            </a:rPr>
            <a:t>DIGITAL EQUITY    ASSET MAP</a:t>
          </a:r>
        </a:p>
      </dgm:t>
    </dgm:pt>
    <dgm:pt modelId="{61397C42-7B96-491B-A770-55DDCCA19CF1}" type="parTrans" cxnId="{1A6585C1-6124-46FD-81AE-17C744694BD2}">
      <dgm:prSet/>
      <dgm:spPr/>
      <dgm:t>
        <a:bodyPr/>
        <a:lstStyle/>
        <a:p>
          <a:endParaRPr lang="en-US">
            <a:latin typeface="+mn-lt"/>
          </a:endParaRPr>
        </a:p>
      </dgm:t>
    </dgm:pt>
    <dgm:pt modelId="{EAE3BF2B-D59B-4B1D-82B0-33C2220C3D98}" type="sibTrans" cxnId="{1A6585C1-6124-46FD-81AE-17C744694BD2}">
      <dgm:prSet/>
      <dgm:spPr/>
      <dgm:t>
        <a:bodyPr/>
        <a:lstStyle/>
        <a:p>
          <a:endParaRPr lang="en-US">
            <a:latin typeface="+mn-lt"/>
          </a:endParaRPr>
        </a:p>
      </dgm:t>
    </dgm:pt>
    <dgm:pt modelId="{084791C7-4F2D-4447-8151-81CD3D04C316}">
      <dgm:prSet phldrT="[Text]" custT="1"/>
      <dgm:spPr>
        <a:solidFill>
          <a:schemeClr val="accent5">
            <a:lumMod val="20000"/>
            <a:lumOff val="80000"/>
            <a:alpha val="90000"/>
          </a:schemeClr>
        </a:solidFill>
      </dgm:spPr>
      <dgm:t>
        <a:bodyPr/>
        <a:lstStyle/>
        <a:p>
          <a:pPr algn="l">
            <a:buFont typeface="Wingdings" panose="05000000000000000000" pitchFamily="2" charset="2"/>
            <a:buChar char="Ø"/>
          </a:pPr>
          <a:r>
            <a:rPr lang="en-US" sz="1800" b="0" dirty="0">
              <a:solidFill>
                <a:schemeClr val="tx1"/>
              </a:solidFill>
              <a:latin typeface="Sabon LT Std" panose="02020602060506020403" pitchFamily="18" charset="0"/>
            </a:rPr>
            <a:t>Support AJC staff, community partners and job seekers locate digital resources</a:t>
          </a:r>
        </a:p>
      </dgm:t>
    </dgm:pt>
    <dgm:pt modelId="{60E19CFB-574C-4573-A3C3-81E5CECA487F}" type="parTrans" cxnId="{706DAD81-4D1E-441A-A8D0-20A4AD60FAD0}">
      <dgm:prSet/>
      <dgm:spPr/>
      <dgm:t>
        <a:bodyPr/>
        <a:lstStyle/>
        <a:p>
          <a:endParaRPr lang="en-US">
            <a:latin typeface="+mn-lt"/>
          </a:endParaRPr>
        </a:p>
      </dgm:t>
    </dgm:pt>
    <dgm:pt modelId="{D9B28DCF-822F-4EE0-8231-E02B3731C603}" type="sibTrans" cxnId="{706DAD81-4D1E-441A-A8D0-20A4AD60FAD0}">
      <dgm:prSet/>
      <dgm:spPr/>
      <dgm:t>
        <a:bodyPr/>
        <a:lstStyle/>
        <a:p>
          <a:endParaRPr lang="en-US">
            <a:latin typeface="+mn-lt"/>
          </a:endParaRPr>
        </a:p>
      </dgm:t>
    </dgm:pt>
    <dgm:pt modelId="{001DDB2C-6A65-43FD-83B4-41A9F95FC498}">
      <dgm:prSet phldrT="[Text]" custT="1"/>
      <dgm:spPr>
        <a:solidFill>
          <a:srgbClr val="F2F9CD">
            <a:alpha val="89804"/>
          </a:srgb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Create a standard process and coordination to assess the digital needs of job seekers</a:t>
          </a:r>
        </a:p>
      </dgm:t>
    </dgm:pt>
    <dgm:pt modelId="{D9EFB6C1-1474-4011-9C9A-7369F35715B5}" type="parTrans" cxnId="{CC24EC6C-A498-4B99-B3E1-38F2B762781A}">
      <dgm:prSet/>
      <dgm:spPr/>
      <dgm:t>
        <a:bodyPr/>
        <a:lstStyle/>
        <a:p>
          <a:endParaRPr lang="en-US">
            <a:latin typeface="+mn-lt"/>
          </a:endParaRPr>
        </a:p>
      </dgm:t>
    </dgm:pt>
    <dgm:pt modelId="{29EADBE9-2A10-4E82-A12D-59B72E71B93B}" type="sibTrans" cxnId="{CC24EC6C-A498-4B99-B3E1-38F2B762781A}">
      <dgm:prSet/>
      <dgm:spPr/>
      <dgm:t>
        <a:bodyPr/>
        <a:lstStyle/>
        <a:p>
          <a:endParaRPr lang="en-US">
            <a:latin typeface="+mn-lt"/>
          </a:endParaRPr>
        </a:p>
      </dgm:t>
    </dgm:pt>
    <dgm:pt modelId="{AD2EA5D3-C1AA-4641-A4D4-87F1C786C8A4}">
      <dgm:prSet phldrT="[Text]" custT="1"/>
      <dgm:spPr>
        <a:solidFill>
          <a:srgbClr val="E1E427"/>
        </a:solidFill>
      </dgm:spPr>
      <dgm:t>
        <a:bodyPr/>
        <a:lstStyle/>
        <a:p>
          <a:r>
            <a:rPr lang="en-US" sz="2000" b="1" dirty="0">
              <a:solidFill>
                <a:schemeClr val="tx1"/>
              </a:solidFill>
              <a:latin typeface="Trade Gothic LT Std Bold" pitchFamily="2" charset="0"/>
            </a:rPr>
            <a:t>DIGITAL NAVIGATORS AT AJCS</a:t>
          </a:r>
        </a:p>
      </dgm:t>
    </dgm:pt>
    <dgm:pt modelId="{2E42A326-808C-470F-BBD2-9A935BFA9909}" type="parTrans" cxnId="{819EE8FA-C916-4F4F-B023-5978955D9F90}">
      <dgm:prSet/>
      <dgm:spPr/>
      <dgm:t>
        <a:bodyPr/>
        <a:lstStyle/>
        <a:p>
          <a:endParaRPr lang="en-US">
            <a:latin typeface="+mn-lt"/>
          </a:endParaRPr>
        </a:p>
      </dgm:t>
    </dgm:pt>
    <dgm:pt modelId="{F9523917-1BC9-44E3-A00B-B0D88550DA04}" type="sibTrans" cxnId="{819EE8FA-C916-4F4F-B023-5978955D9F90}">
      <dgm:prSet/>
      <dgm:spPr/>
      <dgm:t>
        <a:bodyPr/>
        <a:lstStyle/>
        <a:p>
          <a:endParaRPr lang="en-US">
            <a:latin typeface="+mn-lt"/>
          </a:endParaRPr>
        </a:p>
      </dgm:t>
    </dgm:pt>
    <dgm:pt modelId="{C353BF34-E3B6-4F13-8337-3E4B9DA7E0F4}">
      <dgm:prSet phldrT="[Text]" custT="1"/>
      <dgm:spPr>
        <a:solidFill>
          <a:srgbClr val="F2F9CD">
            <a:alpha val="89804"/>
          </a:srgb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Partnership with Washington Service Corps, Washington State Library &amp; ESD</a:t>
          </a:r>
        </a:p>
      </dgm:t>
    </dgm:pt>
    <dgm:pt modelId="{3428D05A-4353-40D7-A19E-CAD89A82C2D2}" type="parTrans" cxnId="{30D68EED-D86E-454B-B8E5-7D1B1D6ABF63}">
      <dgm:prSet/>
      <dgm:spPr/>
      <dgm:t>
        <a:bodyPr/>
        <a:lstStyle/>
        <a:p>
          <a:endParaRPr lang="en-US">
            <a:latin typeface="+mn-lt"/>
          </a:endParaRPr>
        </a:p>
      </dgm:t>
    </dgm:pt>
    <dgm:pt modelId="{19424657-9037-4D0D-9284-4F6810D64865}" type="sibTrans" cxnId="{30D68EED-D86E-454B-B8E5-7D1B1D6ABF63}">
      <dgm:prSet/>
      <dgm:spPr/>
      <dgm:t>
        <a:bodyPr/>
        <a:lstStyle/>
        <a:p>
          <a:endParaRPr lang="en-US">
            <a:latin typeface="+mn-lt"/>
          </a:endParaRPr>
        </a:p>
      </dgm:t>
    </dgm:pt>
    <dgm:pt modelId="{B8C7F274-1836-490C-82B6-355353A50D52}">
      <dgm:prSet phldr="0" custT="1"/>
      <dgm:spPr>
        <a:solidFill>
          <a:srgbClr val="E1E427"/>
        </a:solidFill>
      </dgm:spPr>
      <dgm:t>
        <a:bodyPr/>
        <a:lstStyle/>
        <a:p>
          <a:r>
            <a:rPr lang="en-US" sz="2000" b="1" dirty="0">
              <a:solidFill>
                <a:schemeClr val="tx1"/>
              </a:solidFill>
              <a:latin typeface="Trade Gothic LT Std Bold" pitchFamily="2" charset="0"/>
            </a:rPr>
            <a:t>DIGITAL NEEDS ASSESSMENT TOOL</a:t>
          </a:r>
          <a:endParaRPr lang="en-US" sz="2000" dirty="0">
            <a:solidFill>
              <a:schemeClr val="tx1"/>
            </a:solidFill>
            <a:latin typeface="Trade Gothic LT Std" pitchFamily="2" charset="0"/>
          </a:endParaRPr>
        </a:p>
      </dgm:t>
    </dgm:pt>
    <dgm:pt modelId="{11EAF670-FA06-4DD7-A205-1530D01D573E}" type="parTrans" cxnId="{211B62BB-E83C-4274-A711-0B6F98C31F0D}">
      <dgm:prSet/>
      <dgm:spPr/>
      <dgm:t>
        <a:bodyPr/>
        <a:lstStyle/>
        <a:p>
          <a:endParaRPr lang="en-US">
            <a:latin typeface="+mn-lt"/>
          </a:endParaRPr>
        </a:p>
      </dgm:t>
    </dgm:pt>
    <dgm:pt modelId="{66B81D05-5BD8-41E2-A3F4-8731C25C1352}" type="sibTrans" cxnId="{211B62BB-E83C-4274-A711-0B6F98C31F0D}">
      <dgm:prSet/>
      <dgm:spPr/>
      <dgm:t>
        <a:bodyPr/>
        <a:lstStyle/>
        <a:p>
          <a:endParaRPr lang="en-US">
            <a:latin typeface="+mn-lt"/>
          </a:endParaRPr>
        </a:p>
      </dgm:t>
    </dgm:pt>
    <dgm:pt modelId="{605F1401-A24B-42E5-B502-6198DD9AE2FB}">
      <dgm:prSet custT="1"/>
      <dgm:spPr>
        <a:solidFill>
          <a:srgbClr val="72ACD4"/>
        </a:solidFill>
      </dgm:spPr>
      <dgm:t>
        <a:bodyPr/>
        <a:lstStyle/>
        <a:p>
          <a:r>
            <a:rPr lang="en-US" sz="2000" b="1" dirty="0">
              <a:solidFill>
                <a:schemeClr val="tx1"/>
              </a:solidFill>
              <a:latin typeface="Trade Gothic LT Std Bold" pitchFamily="2" charset="0"/>
            </a:rPr>
            <a:t>DIGITAL EQUITY  SURVEY</a:t>
          </a:r>
        </a:p>
      </dgm:t>
    </dgm:pt>
    <dgm:pt modelId="{0FE69B68-2349-40DC-B73D-C7C680D1675B}" type="parTrans" cxnId="{EB01137B-AE9F-44CA-B0F7-419BBFB3B22D}">
      <dgm:prSet/>
      <dgm:spPr/>
      <dgm:t>
        <a:bodyPr/>
        <a:lstStyle/>
        <a:p>
          <a:endParaRPr lang="en-US">
            <a:latin typeface="+mn-lt"/>
          </a:endParaRPr>
        </a:p>
      </dgm:t>
    </dgm:pt>
    <dgm:pt modelId="{C9CAF94E-C499-4394-AC17-F7FED0C869CB}" type="sibTrans" cxnId="{EB01137B-AE9F-44CA-B0F7-419BBFB3B22D}">
      <dgm:prSet/>
      <dgm:spPr/>
      <dgm:t>
        <a:bodyPr/>
        <a:lstStyle/>
        <a:p>
          <a:endParaRPr lang="en-US">
            <a:latin typeface="+mn-lt"/>
          </a:endParaRPr>
        </a:p>
      </dgm:t>
    </dgm:pt>
    <dgm:pt modelId="{6623B008-3685-48C0-861E-700AF63FF8E3}">
      <dgm:prSet custT="1"/>
      <dgm:spPr>
        <a:solidFill>
          <a:schemeClr val="accent5">
            <a:lumMod val="20000"/>
            <a:lumOff val="80000"/>
            <a:alpha val="90000"/>
          </a:scheme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Understand the digital needs in our region</a:t>
          </a:r>
        </a:p>
      </dgm:t>
    </dgm:pt>
    <dgm:pt modelId="{D7E7DF25-7485-4D02-82DD-D72025923620}" type="parTrans" cxnId="{134FD1C5-3203-4924-9C66-B9B7477EBDB4}">
      <dgm:prSet/>
      <dgm:spPr/>
      <dgm:t>
        <a:bodyPr/>
        <a:lstStyle/>
        <a:p>
          <a:endParaRPr lang="en-US">
            <a:latin typeface="+mn-lt"/>
          </a:endParaRPr>
        </a:p>
      </dgm:t>
    </dgm:pt>
    <dgm:pt modelId="{77C01BC2-D41C-4D0F-B792-D0900146D716}" type="sibTrans" cxnId="{134FD1C5-3203-4924-9C66-B9B7477EBDB4}">
      <dgm:prSet/>
      <dgm:spPr/>
      <dgm:t>
        <a:bodyPr/>
        <a:lstStyle/>
        <a:p>
          <a:endParaRPr lang="en-US">
            <a:latin typeface="+mn-lt"/>
          </a:endParaRPr>
        </a:p>
      </dgm:t>
    </dgm:pt>
    <dgm:pt modelId="{B7794131-8A61-4FAC-B6B7-02D005C921A2}">
      <dgm:prSet phldrT="[Text]" custT="1"/>
      <dgm:spPr>
        <a:solidFill>
          <a:schemeClr val="accent5">
            <a:lumMod val="20000"/>
            <a:lumOff val="80000"/>
            <a:alpha val="90000"/>
          </a:schemeClr>
        </a:solidFill>
      </dgm:spPr>
      <dgm:t>
        <a:bodyPr/>
        <a:lstStyle/>
        <a:p>
          <a:pPr algn="l">
            <a:buFont typeface="Wingdings" panose="05000000000000000000" pitchFamily="2" charset="2"/>
            <a:buChar char="Ø"/>
          </a:pPr>
          <a:r>
            <a:rPr lang="en-US" sz="1800" b="0" dirty="0">
              <a:solidFill>
                <a:schemeClr val="tx1"/>
              </a:solidFill>
              <a:latin typeface="Sabon LT Std" panose="02020602060506020403" pitchFamily="18" charset="0"/>
            </a:rPr>
            <a:t>Advocate and advance digital inclusion efforts in our region</a:t>
          </a:r>
        </a:p>
      </dgm:t>
    </dgm:pt>
    <dgm:pt modelId="{2974D421-2567-4860-B207-BE33DE07C97E}" type="parTrans" cxnId="{F24E450A-FEC7-428B-84E5-05E41E0CCF16}">
      <dgm:prSet/>
      <dgm:spPr/>
      <dgm:t>
        <a:bodyPr/>
        <a:lstStyle/>
        <a:p>
          <a:endParaRPr lang="en-US">
            <a:latin typeface="+mn-lt"/>
          </a:endParaRPr>
        </a:p>
      </dgm:t>
    </dgm:pt>
    <dgm:pt modelId="{54A8B6DF-B911-40AC-98AC-E28775B94334}" type="sibTrans" cxnId="{F24E450A-FEC7-428B-84E5-05E41E0CCF16}">
      <dgm:prSet/>
      <dgm:spPr/>
      <dgm:t>
        <a:bodyPr/>
        <a:lstStyle/>
        <a:p>
          <a:endParaRPr lang="en-US">
            <a:latin typeface="+mn-lt"/>
          </a:endParaRPr>
        </a:p>
      </dgm:t>
    </dgm:pt>
    <dgm:pt modelId="{AB806E3A-B849-440B-BEE6-EBB743AE8B0F}">
      <dgm:prSet phldrT="[Text]" custT="1"/>
      <dgm:spPr>
        <a:solidFill>
          <a:schemeClr val="accent5">
            <a:lumMod val="20000"/>
            <a:lumOff val="80000"/>
            <a:alpha val="90000"/>
          </a:schemeClr>
        </a:solidFill>
      </dgm:spPr>
      <dgm:t>
        <a:bodyPr/>
        <a:lstStyle/>
        <a:p>
          <a:pPr algn="l">
            <a:buFont typeface="Wingdings" panose="05000000000000000000" pitchFamily="2" charset="2"/>
            <a:buChar char="Ø"/>
          </a:pPr>
          <a:r>
            <a:rPr lang="en-US" sz="1800" b="0" dirty="0">
              <a:solidFill>
                <a:schemeClr val="tx1"/>
              </a:solidFill>
              <a:latin typeface="Sabon LT Std" panose="02020602060506020403" pitchFamily="18" charset="0"/>
            </a:rPr>
            <a:t>Identify service gaps and lack of investments</a:t>
          </a:r>
        </a:p>
      </dgm:t>
    </dgm:pt>
    <dgm:pt modelId="{05D30FCD-B723-498C-9EAA-007F69567144}" type="parTrans" cxnId="{0240A02D-5DD7-4A90-B0D8-F74098D64EA3}">
      <dgm:prSet/>
      <dgm:spPr/>
      <dgm:t>
        <a:bodyPr/>
        <a:lstStyle/>
        <a:p>
          <a:endParaRPr lang="en-US">
            <a:latin typeface="+mn-lt"/>
          </a:endParaRPr>
        </a:p>
      </dgm:t>
    </dgm:pt>
    <dgm:pt modelId="{F0E7A0C4-9FCB-4B44-A691-87F2EF6E64B0}" type="sibTrans" cxnId="{0240A02D-5DD7-4A90-B0D8-F74098D64EA3}">
      <dgm:prSet/>
      <dgm:spPr/>
      <dgm:t>
        <a:bodyPr/>
        <a:lstStyle/>
        <a:p>
          <a:endParaRPr lang="en-US">
            <a:latin typeface="+mn-lt"/>
          </a:endParaRPr>
        </a:p>
      </dgm:t>
    </dgm:pt>
    <dgm:pt modelId="{D8129F66-E7D2-4277-A99D-7005F5A565F8}">
      <dgm:prSet phldrT="[Text]" custT="1"/>
      <dgm:spPr>
        <a:solidFill>
          <a:srgbClr val="F2F9CD">
            <a:alpha val="89804"/>
          </a:srgb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Ongoing analysis of assessment results</a:t>
          </a:r>
        </a:p>
      </dgm:t>
    </dgm:pt>
    <dgm:pt modelId="{1A9D5C4D-14C2-48A1-9365-49F4AB593F8A}" type="parTrans" cxnId="{1C707852-3696-4AC4-AE49-DE3B7CD5ABAD}">
      <dgm:prSet/>
      <dgm:spPr/>
      <dgm:t>
        <a:bodyPr/>
        <a:lstStyle/>
        <a:p>
          <a:endParaRPr lang="en-US">
            <a:latin typeface="+mn-lt"/>
          </a:endParaRPr>
        </a:p>
      </dgm:t>
    </dgm:pt>
    <dgm:pt modelId="{48CC2EB2-DE79-4071-B8B7-25EC564EDBE5}" type="sibTrans" cxnId="{1C707852-3696-4AC4-AE49-DE3B7CD5ABAD}">
      <dgm:prSet/>
      <dgm:spPr/>
      <dgm:t>
        <a:bodyPr/>
        <a:lstStyle/>
        <a:p>
          <a:endParaRPr lang="en-US">
            <a:latin typeface="+mn-lt"/>
          </a:endParaRPr>
        </a:p>
      </dgm:t>
    </dgm:pt>
    <dgm:pt modelId="{F1D64B5D-F1B8-486D-8077-CAA95C5CCD28}">
      <dgm:prSet phldrT="[Text]" custT="1"/>
      <dgm:spPr>
        <a:solidFill>
          <a:srgbClr val="F2F9CD">
            <a:alpha val="89804"/>
          </a:srgb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Target funding to support access to devices, the internet, and digital skills training</a:t>
          </a:r>
        </a:p>
      </dgm:t>
    </dgm:pt>
    <dgm:pt modelId="{FDA9BDD5-23ED-48A8-99A0-73722069AD3E}" type="parTrans" cxnId="{A55D069C-0834-42B4-A1DF-02780E3FF5DE}">
      <dgm:prSet/>
      <dgm:spPr/>
      <dgm:t>
        <a:bodyPr/>
        <a:lstStyle/>
        <a:p>
          <a:endParaRPr lang="en-US">
            <a:latin typeface="+mn-lt"/>
          </a:endParaRPr>
        </a:p>
      </dgm:t>
    </dgm:pt>
    <dgm:pt modelId="{3069CD1E-305F-4074-BFD2-CF04B2D3DCAF}" type="sibTrans" cxnId="{A55D069C-0834-42B4-A1DF-02780E3FF5DE}">
      <dgm:prSet/>
      <dgm:spPr/>
      <dgm:t>
        <a:bodyPr/>
        <a:lstStyle/>
        <a:p>
          <a:endParaRPr lang="en-US">
            <a:latin typeface="+mn-lt"/>
          </a:endParaRPr>
        </a:p>
      </dgm:t>
    </dgm:pt>
    <dgm:pt modelId="{C3F2821C-02DF-4823-9DD3-B0D260607868}">
      <dgm:prSet custT="1"/>
      <dgm:spPr>
        <a:solidFill>
          <a:schemeClr val="accent5">
            <a:lumMod val="20000"/>
            <a:lumOff val="80000"/>
            <a:alpha val="90000"/>
          </a:scheme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Help develop digital equity recommendations</a:t>
          </a:r>
        </a:p>
      </dgm:t>
    </dgm:pt>
    <dgm:pt modelId="{9C9DD101-AD74-4D93-B378-8123F6ED5F96}" type="parTrans" cxnId="{B639C11B-74CA-440D-B9A7-565ADC58FF0A}">
      <dgm:prSet/>
      <dgm:spPr/>
      <dgm:t>
        <a:bodyPr/>
        <a:lstStyle/>
        <a:p>
          <a:endParaRPr lang="en-US">
            <a:latin typeface="+mn-lt"/>
          </a:endParaRPr>
        </a:p>
      </dgm:t>
    </dgm:pt>
    <dgm:pt modelId="{C23D8A31-0020-47F3-A7D3-5832BE871DC1}" type="sibTrans" cxnId="{B639C11B-74CA-440D-B9A7-565ADC58FF0A}">
      <dgm:prSet/>
      <dgm:spPr/>
      <dgm:t>
        <a:bodyPr/>
        <a:lstStyle/>
        <a:p>
          <a:endParaRPr lang="en-US">
            <a:latin typeface="+mn-lt"/>
          </a:endParaRPr>
        </a:p>
      </dgm:t>
    </dgm:pt>
    <dgm:pt modelId="{FA5F297B-899A-4189-8A17-AD4179F131C8}">
      <dgm:prSet custT="1"/>
      <dgm:spPr>
        <a:solidFill>
          <a:schemeClr val="accent5">
            <a:lumMod val="20000"/>
            <a:lumOff val="80000"/>
            <a:alpha val="90000"/>
          </a:scheme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Inform policymakers about needed workforce investments</a:t>
          </a:r>
        </a:p>
      </dgm:t>
    </dgm:pt>
    <dgm:pt modelId="{D0470CE6-D77D-4DA7-A261-75504950E364}" type="parTrans" cxnId="{BF697DB2-23A3-4115-BACD-DA741514DF31}">
      <dgm:prSet/>
      <dgm:spPr/>
      <dgm:t>
        <a:bodyPr/>
        <a:lstStyle/>
        <a:p>
          <a:endParaRPr lang="en-US">
            <a:latin typeface="+mn-lt"/>
          </a:endParaRPr>
        </a:p>
      </dgm:t>
    </dgm:pt>
    <dgm:pt modelId="{33E2E6CC-28E1-4253-BAE5-35286410DA46}" type="sibTrans" cxnId="{BF697DB2-23A3-4115-BACD-DA741514DF31}">
      <dgm:prSet/>
      <dgm:spPr/>
      <dgm:t>
        <a:bodyPr/>
        <a:lstStyle/>
        <a:p>
          <a:endParaRPr lang="en-US">
            <a:latin typeface="+mn-lt"/>
          </a:endParaRPr>
        </a:p>
      </dgm:t>
    </dgm:pt>
    <dgm:pt modelId="{D1EFF050-20AB-465B-8BF3-43AC88A4F8C7}">
      <dgm:prSet phldrT="[Text]" custT="1"/>
      <dgm:spPr>
        <a:solidFill>
          <a:srgbClr val="F2F9CD">
            <a:alpha val="89804"/>
          </a:srgbClr>
        </a:solidFill>
      </dgm:spPr>
      <dgm:t>
        <a:bodyPr/>
        <a:lstStyle/>
        <a:p>
          <a:pPr>
            <a:buFont typeface="Wingdings" panose="05000000000000000000" pitchFamily="2" charset="2"/>
            <a:buChar char="Ø"/>
          </a:pPr>
          <a:r>
            <a:rPr lang="en-US" sz="1800" b="0" dirty="0">
              <a:solidFill>
                <a:schemeClr val="tx1"/>
              </a:solidFill>
              <a:latin typeface="Sabon LT Std" panose="02020602060506020403" pitchFamily="18" charset="0"/>
            </a:rPr>
            <a:t>AmeriCorps Digital Navigators at AJCs provide digital skills training and one-on-one support to customers</a:t>
          </a:r>
        </a:p>
      </dgm:t>
    </dgm:pt>
    <dgm:pt modelId="{C987A68C-9273-4F90-B155-95C284254324}" type="parTrans" cxnId="{3FF9995B-1C3B-4057-ABF4-99BA4D52ACB5}">
      <dgm:prSet/>
      <dgm:spPr/>
      <dgm:t>
        <a:bodyPr/>
        <a:lstStyle/>
        <a:p>
          <a:endParaRPr lang="en-US">
            <a:latin typeface="+mn-lt"/>
          </a:endParaRPr>
        </a:p>
      </dgm:t>
    </dgm:pt>
    <dgm:pt modelId="{45584C3E-1659-409F-B2B3-27E159EA34F1}" type="sibTrans" cxnId="{3FF9995B-1C3B-4057-ABF4-99BA4D52ACB5}">
      <dgm:prSet/>
      <dgm:spPr/>
      <dgm:t>
        <a:bodyPr/>
        <a:lstStyle/>
        <a:p>
          <a:endParaRPr lang="en-US">
            <a:latin typeface="+mn-lt"/>
          </a:endParaRPr>
        </a:p>
      </dgm:t>
    </dgm:pt>
    <dgm:pt modelId="{25D40FCC-8FB5-4C2A-889E-A112DA3FF838}" type="pres">
      <dgm:prSet presAssocID="{D2F8B5FE-9F5A-4149-BB88-3A0AC8754033}" presName="Name0" presStyleCnt="0">
        <dgm:presLayoutVars>
          <dgm:dir/>
          <dgm:animLvl val="lvl"/>
          <dgm:resizeHandles val="exact"/>
        </dgm:presLayoutVars>
      </dgm:prSet>
      <dgm:spPr/>
    </dgm:pt>
    <dgm:pt modelId="{4BAB4927-7BF1-4DD1-B045-AB22242EB249}" type="pres">
      <dgm:prSet presAssocID="{FD40C676-53FD-4524-9404-F3C1703BD6BA}" presName="composite" presStyleCnt="0"/>
      <dgm:spPr/>
    </dgm:pt>
    <dgm:pt modelId="{1318DB50-3748-4286-A0A3-CFE5899E9348}" type="pres">
      <dgm:prSet presAssocID="{FD40C676-53FD-4524-9404-F3C1703BD6BA}" presName="parTx" presStyleLbl="alignNode1" presStyleIdx="0" presStyleCnt="4">
        <dgm:presLayoutVars>
          <dgm:chMax val="0"/>
          <dgm:chPref val="0"/>
          <dgm:bulletEnabled val="1"/>
        </dgm:presLayoutVars>
      </dgm:prSet>
      <dgm:spPr/>
    </dgm:pt>
    <dgm:pt modelId="{A36D5975-C357-4CEF-9C06-237A62C9C5D5}" type="pres">
      <dgm:prSet presAssocID="{FD40C676-53FD-4524-9404-F3C1703BD6BA}" presName="desTx" presStyleLbl="alignAccFollowNode1" presStyleIdx="0" presStyleCnt="4">
        <dgm:presLayoutVars>
          <dgm:bulletEnabled val="1"/>
        </dgm:presLayoutVars>
      </dgm:prSet>
      <dgm:spPr/>
    </dgm:pt>
    <dgm:pt modelId="{46AA9C64-EDDE-4AAE-9478-3CDB6E062A01}" type="pres">
      <dgm:prSet presAssocID="{EAE3BF2B-D59B-4B1D-82B0-33C2220C3D98}" presName="space" presStyleCnt="0"/>
      <dgm:spPr/>
    </dgm:pt>
    <dgm:pt modelId="{C7664873-B304-4E98-AD57-60389B63ECDA}" type="pres">
      <dgm:prSet presAssocID="{B8C7F274-1836-490C-82B6-355353A50D52}" presName="composite" presStyleCnt="0"/>
      <dgm:spPr/>
    </dgm:pt>
    <dgm:pt modelId="{3F22C658-FDE3-4DF5-B753-306F7E5FF933}" type="pres">
      <dgm:prSet presAssocID="{B8C7F274-1836-490C-82B6-355353A50D52}" presName="parTx" presStyleLbl="alignNode1" presStyleIdx="1" presStyleCnt="4">
        <dgm:presLayoutVars>
          <dgm:chMax val="0"/>
          <dgm:chPref val="0"/>
          <dgm:bulletEnabled val="1"/>
        </dgm:presLayoutVars>
      </dgm:prSet>
      <dgm:spPr/>
    </dgm:pt>
    <dgm:pt modelId="{7DBDC602-3819-4761-8AA8-DF6E35E1DF30}" type="pres">
      <dgm:prSet presAssocID="{B8C7F274-1836-490C-82B6-355353A50D52}" presName="desTx" presStyleLbl="alignAccFollowNode1" presStyleIdx="1" presStyleCnt="4">
        <dgm:presLayoutVars>
          <dgm:bulletEnabled val="1"/>
        </dgm:presLayoutVars>
      </dgm:prSet>
      <dgm:spPr/>
    </dgm:pt>
    <dgm:pt modelId="{112727F0-CAD2-47FB-BBC1-44A583DEEC80}" type="pres">
      <dgm:prSet presAssocID="{66B81D05-5BD8-41E2-A3F4-8731C25C1352}" presName="space" presStyleCnt="0"/>
      <dgm:spPr/>
    </dgm:pt>
    <dgm:pt modelId="{D266A562-E7BB-4D47-86FE-BB75DB257AE7}" type="pres">
      <dgm:prSet presAssocID="{605F1401-A24B-42E5-B502-6198DD9AE2FB}" presName="composite" presStyleCnt="0"/>
      <dgm:spPr/>
    </dgm:pt>
    <dgm:pt modelId="{2F68CCAE-6E49-42BB-AA96-8FB960529865}" type="pres">
      <dgm:prSet presAssocID="{605F1401-A24B-42E5-B502-6198DD9AE2FB}" presName="parTx" presStyleLbl="alignNode1" presStyleIdx="2" presStyleCnt="4">
        <dgm:presLayoutVars>
          <dgm:chMax val="0"/>
          <dgm:chPref val="0"/>
          <dgm:bulletEnabled val="1"/>
        </dgm:presLayoutVars>
      </dgm:prSet>
      <dgm:spPr/>
    </dgm:pt>
    <dgm:pt modelId="{08B4BC8E-EEC1-423A-B7C1-F3BB359F831F}" type="pres">
      <dgm:prSet presAssocID="{605F1401-A24B-42E5-B502-6198DD9AE2FB}" presName="desTx" presStyleLbl="alignAccFollowNode1" presStyleIdx="2" presStyleCnt="4">
        <dgm:presLayoutVars>
          <dgm:bulletEnabled val="1"/>
        </dgm:presLayoutVars>
      </dgm:prSet>
      <dgm:spPr/>
    </dgm:pt>
    <dgm:pt modelId="{5C277FB1-9490-4F11-A0DD-0A4549AF279B}" type="pres">
      <dgm:prSet presAssocID="{C9CAF94E-C499-4394-AC17-F7FED0C869CB}" presName="space" presStyleCnt="0"/>
      <dgm:spPr/>
    </dgm:pt>
    <dgm:pt modelId="{11B6D594-0E8E-47F0-B61A-F3429DE39B05}" type="pres">
      <dgm:prSet presAssocID="{AD2EA5D3-C1AA-4641-A4D4-87F1C786C8A4}" presName="composite" presStyleCnt="0"/>
      <dgm:spPr/>
    </dgm:pt>
    <dgm:pt modelId="{A453ECDC-B6E4-44A5-90EB-FA796D508B61}" type="pres">
      <dgm:prSet presAssocID="{AD2EA5D3-C1AA-4641-A4D4-87F1C786C8A4}" presName="parTx" presStyleLbl="alignNode1" presStyleIdx="3" presStyleCnt="4">
        <dgm:presLayoutVars>
          <dgm:chMax val="0"/>
          <dgm:chPref val="0"/>
          <dgm:bulletEnabled val="1"/>
        </dgm:presLayoutVars>
      </dgm:prSet>
      <dgm:spPr/>
    </dgm:pt>
    <dgm:pt modelId="{A9F7C710-85B7-4924-A53D-EECC3B9A829C}" type="pres">
      <dgm:prSet presAssocID="{AD2EA5D3-C1AA-4641-A4D4-87F1C786C8A4}" presName="desTx" presStyleLbl="alignAccFollowNode1" presStyleIdx="3" presStyleCnt="4">
        <dgm:presLayoutVars>
          <dgm:bulletEnabled val="1"/>
        </dgm:presLayoutVars>
      </dgm:prSet>
      <dgm:spPr/>
    </dgm:pt>
  </dgm:ptLst>
  <dgm:cxnLst>
    <dgm:cxn modelId="{F24E450A-FEC7-428B-84E5-05E41E0CCF16}" srcId="{FD40C676-53FD-4524-9404-F3C1703BD6BA}" destId="{B7794131-8A61-4FAC-B6B7-02D005C921A2}" srcOrd="1" destOrd="0" parTransId="{2974D421-2567-4860-B207-BE33DE07C97E}" sibTransId="{54A8B6DF-B911-40AC-98AC-E28775B94334}"/>
    <dgm:cxn modelId="{627E3015-7B31-4D5E-A7F4-DDE0B4710F61}" type="presOf" srcId="{AD2EA5D3-C1AA-4641-A4D4-87F1C786C8A4}" destId="{A453ECDC-B6E4-44A5-90EB-FA796D508B61}" srcOrd="0" destOrd="0" presId="urn:microsoft.com/office/officeart/2005/8/layout/hList1"/>
    <dgm:cxn modelId="{B639C11B-74CA-440D-B9A7-565ADC58FF0A}" srcId="{605F1401-A24B-42E5-B502-6198DD9AE2FB}" destId="{C3F2821C-02DF-4823-9DD3-B0D260607868}" srcOrd="1" destOrd="0" parTransId="{9C9DD101-AD74-4D93-B378-8123F6ED5F96}" sibTransId="{C23D8A31-0020-47F3-A7D3-5832BE871DC1}"/>
    <dgm:cxn modelId="{EFCDB227-1E35-4D3E-B834-DAEBC6F04B9B}" type="presOf" srcId="{D2F8B5FE-9F5A-4149-BB88-3A0AC8754033}" destId="{25D40FCC-8FB5-4C2A-889E-A112DA3FF838}" srcOrd="0" destOrd="0" presId="urn:microsoft.com/office/officeart/2005/8/layout/hList1"/>
    <dgm:cxn modelId="{0240A02D-5DD7-4A90-B0D8-F74098D64EA3}" srcId="{FD40C676-53FD-4524-9404-F3C1703BD6BA}" destId="{AB806E3A-B849-440B-BEE6-EBB743AE8B0F}" srcOrd="2" destOrd="0" parTransId="{05D30FCD-B723-498C-9EAA-007F69567144}" sibTransId="{F0E7A0C4-9FCB-4B44-A691-87F2EF6E64B0}"/>
    <dgm:cxn modelId="{9B353B39-E423-461E-9954-99EFD2EE889E}" type="presOf" srcId="{FA5F297B-899A-4189-8A17-AD4179F131C8}" destId="{08B4BC8E-EEC1-423A-B7C1-F3BB359F831F}" srcOrd="0" destOrd="2" presId="urn:microsoft.com/office/officeart/2005/8/layout/hList1"/>
    <dgm:cxn modelId="{B3671C3F-3233-422C-8AFB-9AF1E29E7429}" type="presOf" srcId="{AB806E3A-B849-440B-BEE6-EBB743AE8B0F}" destId="{A36D5975-C357-4CEF-9C06-237A62C9C5D5}" srcOrd="0" destOrd="2" presId="urn:microsoft.com/office/officeart/2005/8/layout/hList1"/>
    <dgm:cxn modelId="{3FF9995B-1C3B-4057-ABF4-99BA4D52ACB5}" srcId="{AD2EA5D3-C1AA-4641-A4D4-87F1C786C8A4}" destId="{D1EFF050-20AB-465B-8BF3-43AC88A4F8C7}" srcOrd="1" destOrd="0" parTransId="{C987A68C-9273-4F90-B155-95C284254324}" sibTransId="{45584C3E-1659-409F-B2B3-27E159EA34F1}"/>
    <dgm:cxn modelId="{0A1CD562-1D12-43D2-ABB6-24A58403B0A1}" type="presOf" srcId="{084791C7-4F2D-4447-8151-81CD3D04C316}" destId="{A36D5975-C357-4CEF-9C06-237A62C9C5D5}" srcOrd="0" destOrd="0" presId="urn:microsoft.com/office/officeart/2005/8/layout/hList1"/>
    <dgm:cxn modelId="{B40BF662-BAAA-4314-8FBA-85DADC802F2D}" type="presOf" srcId="{605F1401-A24B-42E5-B502-6198DD9AE2FB}" destId="{2F68CCAE-6E49-42BB-AA96-8FB960529865}" srcOrd="0" destOrd="0" presId="urn:microsoft.com/office/officeart/2005/8/layout/hList1"/>
    <dgm:cxn modelId="{DD91FA69-366D-4DFE-8158-E754B808C267}" type="presOf" srcId="{B7794131-8A61-4FAC-B6B7-02D005C921A2}" destId="{A36D5975-C357-4CEF-9C06-237A62C9C5D5}" srcOrd="0" destOrd="1" presId="urn:microsoft.com/office/officeart/2005/8/layout/hList1"/>
    <dgm:cxn modelId="{CC24EC6C-A498-4B99-B3E1-38F2B762781A}" srcId="{B8C7F274-1836-490C-82B6-355353A50D52}" destId="{001DDB2C-6A65-43FD-83B4-41A9F95FC498}" srcOrd="0" destOrd="0" parTransId="{D9EFB6C1-1474-4011-9C9A-7369F35715B5}" sibTransId="{29EADBE9-2A10-4E82-A12D-59B72E71B93B}"/>
    <dgm:cxn modelId="{69C06C4E-A999-43DE-99E6-200E32738BDE}" type="presOf" srcId="{B8C7F274-1836-490C-82B6-355353A50D52}" destId="{3F22C658-FDE3-4DF5-B753-306F7E5FF933}" srcOrd="0" destOrd="0" presId="urn:microsoft.com/office/officeart/2005/8/layout/hList1"/>
    <dgm:cxn modelId="{00360670-C631-49C3-AC09-41915271D65D}" type="presOf" srcId="{C353BF34-E3B6-4F13-8337-3E4B9DA7E0F4}" destId="{A9F7C710-85B7-4924-A53D-EECC3B9A829C}" srcOrd="0" destOrd="0" presId="urn:microsoft.com/office/officeart/2005/8/layout/hList1"/>
    <dgm:cxn modelId="{1C707852-3696-4AC4-AE49-DE3B7CD5ABAD}" srcId="{B8C7F274-1836-490C-82B6-355353A50D52}" destId="{D8129F66-E7D2-4277-A99D-7005F5A565F8}" srcOrd="1" destOrd="0" parTransId="{1A9D5C4D-14C2-48A1-9365-49F4AB593F8A}" sibTransId="{48CC2EB2-DE79-4071-B8B7-25EC564EDBE5}"/>
    <dgm:cxn modelId="{D39B3279-5415-4BDF-84C0-17D0A2118713}" type="presOf" srcId="{FD40C676-53FD-4524-9404-F3C1703BD6BA}" destId="{1318DB50-3748-4286-A0A3-CFE5899E9348}" srcOrd="0" destOrd="0" presId="urn:microsoft.com/office/officeart/2005/8/layout/hList1"/>
    <dgm:cxn modelId="{BF2E4B5A-F9D4-43CB-AADD-EABE322C72C6}" type="presOf" srcId="{001DDB2C-6A65-43FD-83B4-41A9F95FC498}" destId="{7DBDC602-3819-4761-8AA8-DF6E35E1DF30}" srcOrd="0" destOrd="0" presId="urn:microsoft.com/office/officeart/2005/8/layout/hList1"/>
    <dgm:cxn modelId="{EB01137B-AE9F-44CA-B0F7-419BBFB3B22D}" srcId="{D2F8B5FE-9F5A-4149-BB88-3A0AC8754033}" destId="{605F1401-A24B-42E5-B502-6198DD9AE2FB}" srcOrd="2" destOrd="0" parTransId="{0FE69B68-2349-40DC-B73D-C7C680D1675B}" sibTransId="{C9CAF94E-C499-4394-AC17-F7FED0C869CB}"/>
    <dgm:cxn modelId="{706DAD81-4D1E-441A-A8D0-20A4AD60FAD0}" srcId="{FD40C676-53FD-4524-9404-F3C1703BD6BA}" destId="{084791C7-4F2D-4447-8151-81CD3D04C316}" srcOrd="0" destOrd="0" parTransId="{60E19CFB-574C-4573-A3C3-81E5CECA487F}" sibTransId="{D9B28DCF-822F-4EE0-8231-E02B3731C603}"/>
    <dgm:cxn modelId="{9AAC3D89-AE65-41E4-8264-523E50EADE5B}" type="presOf" srcId="{D8129F66-E7D2-4277-A99D-7005F5A565F8}" destId="{7DBDC602-3819-4761-8AA8-DF6E35E1DF30}" srcOrd="0" destOrd="1" presId="urn:microsoft.com/office/officeart/2005/8/layout/hList1"/>
    <dgm:cxn modelId="{EA5F0F8E-7DEF-4E1A-ACB5-6AC384ACFD19}" type="presOf" srcId="{D1EFF050-20AB-465B-8BF3-43AC88A4F8C7}" destId="{A9F7C710-85B7-4924-A53D-EECC3B9A829C}" srcOrd="0" destOrd="1" presId="urn:microsoft.com/office/officeart/2005/8/layout/hList1"/>
    <dgm:cxn modelId="{9DAFDA8F-4098-4685-869B-FB0F25C97BC3}" type="presOf" srcId="{C3F2821C-02DF-4823-9DD3-B0D260607868}" destId="{08B4BC8E-EEC1-423A-B7C1-F3BB359F831F}" srcOrd="0" destOrd="1" presId="urn:microsoft.com/office/officeart/2005/8/layout/hList1"/>
    <dgm:cxn modelId="{A55D069C-0834-42B4-A1DF-02780E3FF5DE}" srcId="{B8C7F274-1836-490C-82B6-355353A50D52}" destId="{F1D64B5D-F1B8-486D-8077-CAA95C5CCD28}" srcOrd="2" destOrd="0" parTransId="{FDA9BDD5-23ED-48A8-99A0-73722069AD3E}" sibTransId="{3069CD1E-305F-4074-BFD2-CF04B2D3DCAF}"/>
    <dgm:cxn modelId="{BF697DB2-23A3-4115-BACD-DA741514DF31}" srcId="{605F1401-A24B-42E5-B502-6198DD9AE2FB}" destId="{FA5F297B-899A-4189-8A17-AD4179F131C8}" srcOrd="2" destOrd="0" parTransId="{D0470CE6-D77D-4DA7-A261-75504950E364}" sibTransId="{33E2E6CC-28E1-4253-BAE5-35286410DA46}"/>
    <dgm:cxn modelId="{211B62BB-E83C-4274-A711-0B6F98C31F0D}" srcId="{D2F8B5FE-9F5A-4149-BB88-3A0AC8754033}" destId="{B8C7F274-1836-490C-82B6-355353A50D52}" srcOrd="1" destOrd="0" parTransId="{11EAF670-FA06-4DD7-A205-1530D01D573E}" sibTransId="{66B81D05-5BD8-41E2-A3F4-8731C25C1352}"/>
    <dgm:cxn modelId="{1A6585C1-6124-46FD-81AE-17C744694BD2}" srcId="{D2F8B5FE-9F5A-4149-BB88-3A0AC8754033}" destId="{FD40C676-53FD-4524-9404-F3C1703BD6BA}" srcOrd="0" destOrd="0" parTransId="{61397C42-7B96-491B-A770-55DDCCA19CF1}" sibTransId="{EAE3BF2B-D59B-4B1D-82B0-33C2220C3D98}"/>
    <dgm:cxn modelId="{134FD1C5-3203-4924-9C66-B9B7477EBDB4}" srcId="{605F1401-A24B-42E5-B502-6198DD9AE2FB}" destId="{6623B008-3685-48C0-861E-700AF63FF8E3}" srcOrd="0" destOrd="0" parTransId="{D7E7DF25-7485-4D02-82DD-D72025923620}" sibTransId="{77C01BC2-D41C-4D0F-B792-D0900146D716}"/>
    <dgm:cxn modelId="{7784D8CC-B3A9-44FD-A445-B44D128C8271}" type="presOf" srcId="{F1D64B5D-F1B8-486D-8077-CAA95C5CCD28}" destId="{7DBDC602-3819-4761-8AA8-DF6E35E1DF30}" srcOrd="0" destOrd="2" presId="urn:microsoft.com/office/officeart/2005/8/layout/hList1"/>
    <dgm:cxn modelId="{30D68EED-D86E-454B-B8E5-7D1B1D6ABF63}" srcId="{AD2EA5D3-C1AA-4641-A4D4-87F1C786C8A4}" destId="{C353BF34-E3B6-4F13-8337-3E4B9DA7E0F4}" srcOrd="0" destOrd="0" parTransId="{3428D05A-4353-40D7-A19E-CAD89A82C2D2}" sibTransId="{19424657-9037-4D0D-9284-4F6810D64865}"/>
    <dgm:cxn modelId="{D24074F8-63EE-4AC8-94CE-4D29162F07E8}" type="presOf" srcId="{6623B008-3685-48C0-861E-700AF63FF8E3}" destId="{08B4BC8E-EEC1-423A-B7C1-F3BB359F831F}" srcOrd="0" destOrd="0" presId="urn:microsoft.com/office/officeart/2005/8/layout/hList1"/>
    <dgm:cxn modelId="{819EE8FA-C916-4F4F-B023-5978955D9F90}" srcId="{D2F8B5FE-9F5A-4149-BB88-3A0AC8754033}" destId="{AD2EA5D3-C1AA-4641-A4D4-87F1C786C8A4}" srcOrd="3" destOrd="0" parTransId="{2E42A326-808C-470F-BBD2-9A935BFA9909}" sibTransId="{F9523917-1BC9-44E3-A00B-B0D88550DA04}"/>
    <dgm:cxn modelId="{8ED4EBE0-A28C-4239-AF26-3EBF18A607CC}" type="presParOf" srcId="{25D40FCC-8FB5-4C2A-889E-A112DA3FF838}" destId="{4BAB4927-7BF1-4DD1-B045-AB22242EB249}" srcOrd="0" destOrd="0" presId="urn:microsoft.com/office/officeart/2005/8/layout/hList1"/>
    <dgm:cxn modelId="{2E8A9A9A-0BEB-451F-91F3-94EC4D12F58A}" type="presParOf" srcId="{4BAB4927-7BF1-4DD1-B045-AB22242EB249}" destId="{1318DB50-3748-4286-A0A3-CFE5899E9348}" srcOrd="0" destOrd="0" presId="urn:microsoft.com/office/officeart/2005/8/layout/hList1"/>
    <dgm:cxn modelId="{4AE6AAB6-CE0B-4E37-8496-AF407EEB7129}" type="presParOf" srcId="{4BAB4927-7BF1-4DD1-B045-AB22242EB249}" destId="{A36D5975-C357-4CEF-9C06-237A62C9C5D5}" srcOrd="1" destOrd="0" presId="urn:microsoft.com/office/officeart/2005/8/layout/hList1"/>
    <dgm:cxn modelId="{A5BEEB54-50FF-4E71-A68D-2E0102E64A93}" type="presParOf" srcId="{25D40FCC-8FB5-4C2A-889E-A112DA3FF838}" destId="{46AA9C64-EDDE-4AAE-9478-3CDB6E062A01}" srcOrd="1" destOrd="0" presId="urn:microsoft.com/office/officeart/2005/8/layout/hList1"/>
    <dgm:cxn modelId="{9BF06743-C154-446C-B15C-1FE08436B4FE}" type="presParOf" srcId="{25D40FCC-8FB5-4C2A-889E-A112DA3FF838}" destId="{C7664873-B304-4E98-AD57-60389B63ECDA}" srcOrd="2" destOrd="0" presId="urn:microsoft.com/office/officeart/2005/8/layout/hList1"/>
    <dgm:cxn modelId="{39959E88-1AD9-45FD-B95F-6DEFCD8FB7D8}" type="presParOf" srcId="{C7664873-B304-4E98-AD57-60389B63ECDA}" destId="{3F22C658-FDE3-4DF5-B753-306F7E5FF933}" srcOrd="0" destOrd="0" presId="urn:microsoft.com/office/officeart/2005/8/layout/hList1"/>
    <dgm:cxn modelId="{1D39ABD0-A609-4048-A0A0-30201C3755F7}" type="presParOf" srcId="{C7664873-B304-4E98-AD57-60389B63ECDA}" destId="{7DBDC602-3819-4761-8AA8-DF6E35E1DF30}" srcOrd="1" destOrd="0" presId="urn:microsoft.com/office/officeart/2005/8/layout/hList1"/>
    <dgm:cxn modelId="{4F8CB51F-E9CB-4D36-8D75-15487A2FEF1F}" type="presParOf" srcId="{25D40FCC-8FB5-4C2A-889E-A112DA3FF838}" destId="{112727F0-CAD2-47FB-BBC1-44A583DEEC80}" srcOrd="3" destOrd="0" presId="urn:microsoft.com/office/officeart/2005/8/layout/hList1"/>
    <dgm:cxn modelId="{9161314E-1F08-46D3-BE7D-038882E2AC30}" type="presParOf" srcId="{25D40FCC-8FB5-4C2A-889E-A112DA3FF838}" destId="{D266A562-E7BB-4D47-86FE-BB75DB257AE7}" srcOrd="4" destOrd="0" presId="urn:microsoft.com/office/officeart/2005/8/layout/hList1"/>
    <dgm:cxn modelId="{53AC605B-BAD3-4314-A77A-AC977AEF047A}" type="presParOf" srcId="{D266A562-E7BB-4D47-86FE-BB75DB257AE7}" destId="{2F68CCAE-6E49-42BB-AA96-8FB960529865}" srcOrd="0" destOrd="0" presId="urn:microsoft.com/office/officeart/2005/8/layout/hList1"/>
    <dgm:cxn modelId="{7EC7B2EA-54DD-4417-B3A6-1C0902FAEDF0}" type="presParOf" srcId="{D266A562-E7BB-4D47-86FE-BB75DB257AE7}" destId="{08B4BC8E-EEC1-423A-B7C1-F3BB359F831F}" srcOrd="1" destOrd="0" presId="urn:microsoft.com/office/officeart/2005/8/layout/hList1"/>
    <dgm:cxn modelId="{01687704-24AA-43BC-8519-9745797FA0E2}" type="presParOf" srcId="{25D40FCC-8FB5-4C2A-889E-A112DA3FF838}" destId="{5C277FB1-9490-4F11-A0DD-0A4549AF279B}" srcOrd="5" destOrd="0" presId="urn:microsoft.com/office/officeart/2005/8/layout/hList1"/>
    <dgm:cxn modelId="{A81E4D10-C71B-447C-9507-F0ECD44077A7}" type="presParOf" srcId="{25D40FCC-8FB5-4C2A-889E-A112DA3FF838}" destId="{11B6D594-0E8E-47F0-B61A-F3429DE39B05}" srcOrd="6" destOrd="0" presId="urn:microsoft.com/office/officeart/2005/8/layout/hList1"/>
    <dgm:cxn modelId="{B29E930B-21CC-4917-9AE3-D64B099E9DE4}" type="presParOf" srcId="{11B6D594-0E8E-47F0-B61A-F3429DE39B05}" destId="{A453ECDC-B6E4-44A5-90EB-FA796D508B61}" srcOrd="0" destOrd="0" presId="urn:microsoft.com/office/officeart/2005/8/layout/hList1"/>
    <dgm:cxn modelId="{4FB91AA9-28AE-4480-A980-ACDB54BA8FDF}" type="presParOf" srcId="{11B6D594-0E8E-47F0-B61A-F3429DE39B05}" destId="{A9F7C710-85B7-4924-A53D-EECC3B9A82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81B50-0CA0-4312-9C73-CF1CCD37E9A1}">
      <dsp:nvSpPr>
        <dsp:cNvPr id="0" name=""/>
        <dsp:cNvSpPr/>
      </dsp:nvSpPr>
      <dsp:spPr>
        <a:xfrm>
          <a:off x="1028887" y="1167"/>
          <a:ext cx="1812901" cy="90645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Trade Gothic LT Std Bold" pitchFamily="2" charset="0"/>
            </a:rPr>
            <a:t>SYSTEM COORDINATION </a:t>
          </a:r>
          <a:endParaRPr lang="en-US" sz="1900" b="0" kern="1200" dirty="0">
            <a:latin typeface="Trade Gothic LT Std Bold" pitchFamily="2" charset="0"/>
          </a:endParaRPr>
        </a:p>
      </dsp:txBody>
      <dsp:txXfrm>
        <a:off x="1055436" y="27716"/>
        <a:ext cx="1759803" cy="853352"/>
      </dsp:txXfrm>
    </dsp:sp>
    <dsp:sp modelId="{6E6D0E1E-9241-41F4-AFF9-8682A11BDBDD}">
      <dsp:nvSpPr>
        <dsp:cNvPr id="0" name=""/>
        <dsp:cNvSpPr/>
      </dsp:nvSpPr>
      <dsp:spPr>
        <a:xfrm>
          <a:off x="1210177" y="907618"/>
          <a:ext cx="181290" cy="767138"/>
        </a:xfrm>
        <a:custGeom>
          <a:avLst/>
          <a:gdLst/>
          <a:ahLst/>
          <a:cxnLst/>
          <a:rect l="0" t="0" r="0" b="0"/>
          <a:pathLst>
            <a:path>
              <a:moveTo>
                <a:pt x="0" y="0"/>
              </a:moveTo>
              <a:lnTo>
                <a:pt x="0" y="767138"/>
              </a:lnTo>
              <a:lnTo>
                <a:pt x="181290" y="767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46EDDC-4FA8-4CDF-8A1F-476786D67C10}">
      <dsp:nvSpPr>
        <dsp:cNvPr id="0" name=""/>
        <dsp:cNvSpPr/>
      </dsp:nvSpPr>
      <dsp:spPr>
        <a:xfrm>
          <a:off x="1391467" y="1134230"/>
          <a:ext cx="1450321" cy="10810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abon LT Std" panose="02020602060506020403" pitchFamily="18" charset="0"/>
            </a:rPr>
            <a:t>Need</a:t>
          </a:r>
          <a:r>
            <a:rPr lang="en-US" sz="1300" kern="1200" dirty="0">
              <a:latin typeface="Sabon LT Std" panose="02020602060506020403" pitchFamily="18" charset="0"/>
            </a:rPr>
            <a:t>: build stronger partnerships with workforce system partners</a:t>
          </a:r>
        </a:p>
      </dsp:txBody>
      <dsp:txXfrm>
        <a:off x="1423130" y="1165893"/>
        <a:ext cx="1386995" cy="1017725"/>
      </dsp:txXfrm>
    </dsp:sp>
    <dsp:sp modelId="{D4151F43-4F17-466E-B35A-6B33D876C466}">
      <dsp:nvSpPr>
        <dsp:cNvPr id="0" name=""/>
        <dsp:cNvSpPr/>
      </dsp:nvSpPr>
      <dsp:spPr>
        <a:xfrm>
          <a:off x="1210177" y="907618"/>
          <a:ext cx="181290" cy="1936767"/>
        </a:xfrm>
        <a:custGeom>
          <a:avLst/>
          <a:gdLst/>
          <a:ahLst/>
          <a:cxnLst/>
          <a:rect l="0" t="0" r="0" b="0"/>
          <a:pathLst>
            <a:path>
              <a:moveTo>
                <a:pt x="0" y="0"/>
              </a:moveTo>
              <a:lnTo>
                <a:pt x="0" y="1936767"/>
              </a:lnTo>
              <a:lnTo>
                <a:pt x="181290" y="19367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B9B81-5AF0-478A-979D-66D4AC964F3F}">
      <dsp:nvSpPr>
        <dsp:cNvPr id="0" name=""/>
        <dsp:cNvSpPr/>
      </dsp:nvSpPr>
      <dsp:spPr>
        <a:xfrm>
          <a:off x="1391467" y="2441894"/>
          <a:ext cx="1977367" cy="8049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70"/>
              <a:satOff val="-1161"/>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Workgroup formed with the WA State Refugee Coordinator’s Office.</a:t>
          </a:r>
        </a:p>
      </dsp:txBody>
      <dsp:txXfrm>
        <a:off x="1415044" y="2465471"/>
        <a:ext cx="1930213" cy="757828"/>
      </dsp:txXfrm>
    </dsp:sp>
    <dsp:sp modelId="{2BB41AA2-0151-496A-9130-FB55E4554C9C}">
      <dsp:nvSpPr>
        <dsp:cNvPr id="0" name=""/>
        <dsp:cNvSpPr/>
      </dsp:nvSpPr>
      <dsp:spPr>
        <a:xfrm>
          <a:off x="1210177" y="907618"/>
          <a:ext cx="181290" cy="2876580"/>
        </a:xfrm>
        <a:custGeom>
          <a:avLst/>
          <a:gdLst/>
          <a:ahLst/>
          <a:cxnLst/>
          <a:rect l="0" t="0" r="0" b="0"/>
          <a:pathLst>
            <a:path>
              <a:moveTo>
                <a:pt x="0" y="0"/>
              </a:moveTo>
              <a:lnTo>
                <a:pt x="0" y="2876580"/>
              </a:lnTo>
              <a:lnTo>
                <a:pt x="181290" y="28765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B39D5A-D17E-432A-8FA7-BF63CDCDDB6E}">
      <dsp:nvSpPr>
        <dsp:cNvPr id="0" name=""/>
        <dsp:cNvSpPr/>
      </dsp:nvSpPr>
      <dsp:spPr>
        <a:xfrm>
          <a:off x="1391467" y="3473489"/>
          <a:ext cx="1450321" cy="62141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01139"/>
              <a:satOff val="-2323"/>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Immigrant &amp; Refugee Summit</a:t>
          </a:r>
        </a:p>
      </dsp:txBody>
      <dsp:txXfrm>
        <a:off x="1409668" y="3491690"/>
        <a:ext cx="1413919" cy="585015"/>
      </dsp:txXfrm>
    </dsp:sp>
    <dsp:sp modelId="{32DBD3D1-9E1E-4EC6-A60E-C3F4ED50C53B}">
      <dsp:nvSpPr>
        <dsp:cNvPr id="0" name=""/>
        <dsp:cNvSpPr/>
      </dsp:nvSpPr>
      <dsp:spPr>
        <a:xfrm>
          <a:off x="1210177" y="907618"/>
          <a:ext cx="181290" cy="3867127"/>
        </a:xfrm>
        <a:custGeom>
          <a:avLst/>
          <a:gdLst/>
          <a:ahLst/>
          <a:cxnLst/>
          <a:rect l="0" t="0" r="0" b="0"/>
          <a:pathLst>
            <a:path>
              <a:moveTo>
                <a:pt x="0" y="0"/>
              </a:moveTo>
              <a:lnTo>
                <a:pt x="0" y="3867127"/>
              </a:lnTo>
              <a:lnTo>
                <a:pt x="181290" y="38671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94A4C-2B4B-41B5-BA83-4548AD37AC7A}">
      <dsp:nvSpPr>
        <dsp:cNvPr id="0" name=""/>
        <dsp:cNvSpPr/>
      </dsp:nvSpPr>
      <dsp:spPr>
        <a:xfrm>
          <a:off x="1391467" y="4321519"/>
          <a:ext cx="1450321" cy="9064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Afghan Arrivals Coordination Meetings</a:t>
          </a:r>
        </a:p>
      </dsp:txBody>
      <dsp:txXfrm>
        <a:off x="1418016" y="4348068"/>
        <a:ext cx="1397223" cy="853352"/>
      </dsp:txXfrm>
    </dsp:sp>
    <dsp:sp modelId="{15A44172-8975-4E40-A29B-2F284548A024}">
      <dsp:nvSpPr>
        <dsp:cNvPr id="0" name=""/>
        <dsp:cNvSpPr/>
      </dsp:nvSpPr>
      <dsp:spPr>
        <a:xfrm>
          <a:off x="3459480" y="1167"/>
          <a:ext cx="1812901" cy="906450"/>
        </a:xfrm>
        <a:prstGeom prst="roundRect">
          <a:avLst>
            <a:gd name="adj" fmla="val 10000"/>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a:latin typeface="Trade Gothic LT Std Bold" pitchFamily="2" charset="0"/>
            </a:rPr>
            <a:t>LANGUAGE ACCESS &amp; ADVOCACY</a:t>
          </a:r>
          <a:endParaRPr lang="en-US" sz="1900" kern="1200" dirty="0">
            <a:latin typeface="Trade Gothic LT Std" pitchFamily="2" charset="0"/>
          </a:endParaRPr>
        </a:p>
      </dsp:txBody>
      <dsp:txXfrm>
        <a:off x="3486029" y="27716"/>
        <a:ext cx="1759803" cy="853352"/>
      </dsp:txXfrm>
    </dsp:sp>
    <dsp:sp modelId="{E2108E5A-979D-4C69-BB7D-405A46B331BB}">
      <dsp:nvSpPr>
        <dsp:cNvPr id="0" name=""/>
        <dsp:cNvSpPr/>
      </dsp:nvSpPr>
      <dsp:spPr>
        <a:xfrm>
          <a:off x="3640770" y="907618"/>
          <a:ext cx="181290" cy="565122"/>
        </a:xfrm>
        <a:custGeom>
          <a:avLst/>
          <a:gdLst/>
          <a:ahLst/>
          <a:cxnLst/>
          <a:rect l="0" t="0" r="0" b="0"/>
          <a:pathLst>
            <a:path>
              <a:moveTo>
                <a:pt x="0" y="0"/>
              </a:moveTo>
              <a:lnTo>
                <a:pt x="0" y="565122"/>
              </a:lnTo>
              <a:lnTo>
                <a:pt x="181290" y="56512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4540D1-8DD8-4049-B08E-F51C1115E222}">
      <dsp:nvSpPr>
        <dsp:cNvPr id="0" name=""/>
        <dsp:cNvSpPr/>
      </dsp:nvSpPr>
      <dsp:spPr>
        <a:xfrm>
          <a:off x="3822060" y="1134230"/>
          <a:ext cx="1450321" cy="6770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02278"/>
              <a:satOff val="-4645"/>
              <a:lumOff val="-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abon LT Std" panose="02020602060506020403" pitchFamily="18" charset="0"/>
            </a:rPr>
            <a:t>Need</a:t>
          </a:r>
          <a:r>
            <a:rPr lang="en-US" sz="1300" kern="1200" dirty="0">
              <a:latin typeface="Sabon LT Std" panose="02020602060506020403" pitchFamily="18" charset="0"/>
            </a:rPr>
            <a:t>: equitable language access services</a:t>
          </a:r>
        </a:p>
      </dsp:txBody>
      <dsp:txXfrm>
        <a:off x="3841889" y="1154059"/>
        <a:ext cx="1410663" cy="637360"/>
      </dsp:txXfrm>
    </dsp:sp>
    <dsp:sp modelId="{35AC299C-E029-4197-96EF-A8415C251449}">
      <dsp:nvSpPr>
        <dsp:cNvPr id="0" name=""/>
        <dsp:cNvSpPr/>
      </dsp:nvSpPr>
      <dsp:spPr>
        <a:xfrm>
          <a:off x="3640770" y="907618"/>
          <a:ext cx="181290" cy="1583469"/>
        </a:xfrm>
        <a:custGeom>
          <a:avLst/>
          <a:gdLst/>
          <a:ahLst/>
          <a:cxnLst/>
          <a:rect l="0" t="0" r="0" b="0"/>
          <a:pathLst>
            <a:path>
              <a:moveTo>
                <a:pt x="0" y="0"/>
              </a:moveTo>
              <a:lnTo>
                <a:pt x="0" y="1583469"/>
              </a:lnTo>
              <a:lnTo>
                <a:pt x="181290" y="15834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C4207-ABE3-4B45-8A94-2D78923DB4E5}">
      <dsp:nvSpPr>
        <dsp:cNvPr id="0" name=""/>
        <dsp:cNvSpPr/>
      </dsp:nvSpPr>
      <dsp:spPr>
        <a:xfrm>
          <a:off x="3822060" y="2037862"/>
          <a:ext cx="1450321" cy="9064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kern="1200" dirty="0">
              <a:latin typeface="Sabon LT Std" panose="02020602060506020403" pitchFamily="18" charset="0"/>
            </a:rPr>
            <a:t>Workgroup formed Emergency translation for UI insurance</a:t>
          </a:r>
        </a:p>
      </dsp:txBody>
      <dsp:txXfrm>
        <a:off x="3848609" y="2064411"/>
        <a:ext cx="1397223" cy="853352"/>
      </dsp:txXfrm>
    </dsp:sp>
    <dsp:sp modelId="{C91B9178-F0BB-4454-9070-788A199C4038}">
      <dsp:nvSpPr>
        <dsp:cNvPr id="0" name=""/>
        <dsp:cNvSpPr/>
      </dsp:nvSpPr>
      <dsp:spPr>
        <a:xfrm>
          <a:off x="3640770" y="907618"/>
          <a:ext cx="181290" cy="2716532"/>
        </a:xfrm>
        <a:custGeom>
          <a:avLst/>
          <a:gdLst/>
          <a:ahLst/>
          <a:cxnLst/>
          <a:rect l="0" t="0" r="0" b="0"/>
          <a:pathLst>
            <a:path>
              <a:moveTo>
                <a:pt x="0" y="0"/>
              </a:moveTo>
              <a:lnTo>
                <a:pt x="0" y="2716532"/>
              </a:lnTo>
              <a:lnTo>
                <a:pt x="181290" y="271653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CA40D2-9DAA-4F79-8773-799F2116EB1F}">
      <dsp:nvSpPr>
        <dsp:cNvPr id="0" name=""/>
        <dsp:cNvSpPr/>
      </dsp:nvSpPr>
      <dsp:spPr>
        <a:xfrm>
          <a:off x="3822060" y="3170925"/>
          <a:ext cx="1450321" cy="9064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Operator Contract - translation and Interpretation costs </a:t>
          </a:r>
        </a:p>
      </dsp:txBody>
      <dsp:txXfrm>
        <a:off x="3848609" y="3197474"/>
        <a:ext cx="1397223" cy="853352"/>
      </dsp:txXfrm>
    </dsp:sp>
    <dsp:sp modelId="{08B25E90-2235-4A12-91CB-BC2B9CF67DDE}">
      <dsp:nvSpPr>
        <dsp:cNvPr id="0" name=""/>
        <dsp:cNvSpPr/>
      </dsp:nvSpPr>
      <dsp:spPr>
        <a:xfrm>
          <a:off x="3640770" y="907618"/>
          <a:ext cx="181290" cy="3792630"/>
        </a:xfrm>
        <a:custGeom>
          <a:avLst/>
          <a:gdLst/>
          <a:ahLst/>
          <a:cxnLst/>
          <a:rect l="0" t="0" r="0" b="0"/>
          <a:pathLst>
            <a:path>
              <a:moveTo>
                <a:pt x="0" y="0"/>
              </a:moveTo>
              <a:lnTo>
                <a:pt x="0" y="3792630"/>
              </a:lnTo>
              <a:lnTo>
                <a:pt x="181290" y="37926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5F056B-B29F-49D1-8FAB-55BBEF651D30}">
      <dsp:nvSpPr>
        <dsp:cNvPr id="0" name=""/>
        <dsp:cNvSpPr/>
      </dsp:nvSpPr>
      <dsp:spPr>
        <a:xfrm>
          <a:off x="3822060" y="4303988"/>
          <a:ext cx="1450321" cy="7925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153987"/>
              <a:satOff val="-8129"/>
              <a:lumOff val="-5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Electronic Job Seeker Referral Form</a:t>
          </a:r>
        </a:p>
      </dsp:txBody>
      <dsp:txXfrm>
        <a:off x="3845272" y="4327200"/>
        <a:ext cx="1403897" cy="746094"/>
      </dsp:txXfrm>
    </dsp:sp>
    <dsp:sp modelId="{C1DEACC2-F13D-4140-B026-56E171ECA3E7}">
      <dsp:nvSpPr>
        <dsp:cNvPr id="0" name=""/>
        <dsp:cNvSpPr/>
      </dsp:nvSpPr>
      <dsp:spPr>
        <a:xfrm>
          <a:off x="5725607" y="1167"/>
          <a:ext cx="1812901" cy="906450"/>
        </a:xfrm>
        <a:prstGeom prst="roundRect">
          <a:avLst>
            <a:gd name="adj" fmla="val 10000"/>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a:latin typeface="Trade Gothic LT Std Bold" pitchFamily="2" charset="0"/>
            </a:rPr>
            <a:t>ACCESS TO WORK-BASED LEARNING</a:t>
          </a:r>
          <a:endParaRPr lang="en-US" sz="1900" b="1" kern="1200" dirty="0">
            <a:latin typeface="Trade Gothic LT Std Bold" pitchFamily="2" charset="0"/>
          </a:endParaRPr>
        </a:p>
      </dsp:txBody>
      <dsp:txXfrm>
        <a:off x="5752156" y="27716"/>
        <a:ext cx="1759803" cy="853352"/>
      </dsp:txXfrm>
    </dsp:sp>
    <dsp:sp modelId="{05F833DF-84AF-4CAA-952E-60FB485915A4}">
      <dsp:nvSpPr>
        <dsp:cNvPr id="0" name=""/>
        <dsp:cNvSpPr/>
      </dsp:nvSpPr>
      <dsp:spPr>
        <a:xfrm>
          <a:off x="5906897" y="907618"/>
          <a:ext cx="181290" cy="747459"/>
        </a:xfrm>
        <a:custGeom>
          <a:avLst/>
          <a:gdLst/>
          <a:ahLst/>
          <a:cxnLst/>
          <a:rect l="0" t="0" r="0" b="0"/>
          <a:pathLst>
            <a:path>
              <a:moveTo>
                <a:pt x="0" y="0"/>
              </a:moveTo>
              <a:lnTo>
                <a:pt x="0" y="747459"/>
              </a:lnTo>
              <a:lnTo>
                <a:pt x="181290" y="74745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A7523-1D10-439C-82BB-007EF3C8C3F6}">
      <dsp:nvSpPr>
        <dsp:cNvPr id="0" name=""/>
        <dsp:cNvSpPr/>
      </dsp:nvSpPr>
      <dsp:spPr>
        <a:xfrm>
          <a:off x="6088187" y="1134230"/>
          <a:ext cx="1450321" cy="104169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04556"/>
              <a:satOff val="-9290"/>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abon LT Std" panose="02020602060506020403" pitchFamily="18" charset="0"/>
            </a:rPr>
            <a:t>Need</a:t>
          </a:r>
          <a:r>
            <a:rPr lang="en-US" sz="1300" kern="1200" dirty="0">
              <a:latin typeface="Sabon LT Std" panose="02020602060506020403" pitchFamily="18" charset="0"/>
            </a:rPr>
            <a:t>: invest in, and scale up subsidized employment programs</a:t>
          </a:r>
        </a:p>
      </dsp:txBody>
      <dsp:txXfrm>
        <a:off x="6118697" y="1164740"/>
        <a:ext cx="1389301" cy="980673"/>
      </dsp:txXfrm>
    </dsp:sp>
    <dsp:sp modelId="{0C95B8D6-0900-4854-8EAD-151483450CFB}">
      <dsp:nvSpPr>
        <dsp:cNvPr id="0" name=""/>
        <dsp:cNvSpPr/>
      </dsp:nvSpPr>
      <dsp:spPr>
        <a:xfrm>
          <a:off x="5906897" y="907618"/>
          <a:ext cx="181290" cy="1979271"/>
        </a:xfrm>
        <a:custGeom>
          <a:avLst/>
          <a:gdLst/>
          <a:ahLst/>
          <a:cxnLst/>
          <a:rect l="0" t="0" r="0" b="0"/>
          <a:pathLst>
            <a:path>
              <a:moveTo>
                <a:pt x="0" y="0"/>
              </a:moveTo>
              <a:lnTo>
                <a:pt x="0" y="1979271"/>
              </a:lnTo>
              <a:lnTo>
                <a:pt x="181290" y="19792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015EF-D5AB-4215-9D55-FF3DD430DC1B}">
      <dsp:nvSpPr>
        <dsp:cNvPr id="0" name=""/>
        <dsp:cNvSpPr/>
      </dsp:nvSpPr>
      <dsp:spPr>
        <a:xfrm>
          <a:off x="6088187" y="2402536"/>
          <a:ext cx="1915526" cy="96870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Connect high-skilled immigrants, and foreign-educated professionals to long-term careers</a:t>
          </a:r>
        </a:p>
      </dsp:txBody>
      <dsp:txXfrm>
        <a:off x="6116559" y="2430908"/>
        <a:ext cx="1858782" cy="911961"/>
      </dsp:txXfrm>
    </dsp:sp>
    <dsp:sp modelId="{C8B196FD-880A-485E-80AD-9AC0C0DDB5CA}">
      <dsp:nvSpPr>
        <dsp:cNvPr id="0" name=""/>
        <dsp:cNvSpPr/>
      </dsp:nvSpPr>
      <dsp:spPr>
        <a:xfrm>
          <a:off x="5906897" y="907618"/>
          <a:ext cx="181290" cy="3059524"/>
        </a:xfrm>
        <a:custGeom>
          <a:avLst/>
          <a:gdLst/>
          <a:ahLst/>
          <a:cxnLst/>
          <a:rect l="0" t="0" r="0" b="0"/>
          <a:pathLst>
            <a:path>
              <a:moveTo>
                <a:pt x="0" y="0"/>
              </a:moveTo>
              <a:lnTo>
                <a:pt x="0" y="3059524"/>
              </a:lnTo>
              <a:lnTo>
                <a:pt x="181290" y="30595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3720A-ED7E-438B-ACB7-3D8741D10D0E}">
      <dsp:nvSpPr>
        <dsp:cNvPr id="0" name=""/>
        <dsp:cNvSpPr/>
      </dsp:nvSpPr>
      <dsp:spPr>
        <a:xfrm>
          <a:off x="6088187" y="3597854"/>
          <a:ext cx="1450321" cy="73857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Sabon LT Std" panose="02020602060506020403" pitchFamily="18" charset="0"/>
            </a:rPr>
            <a:t>WBL partnerships  in opportunity sectors	</a:t>
          </a:r>
        </a:p>
      </dsp:txBody>
      <dsp:txXfrm>
        <a:off x="6109819" y="3619486"/>
        <a:ext cx="1407057" cy="695311"/>
      </dsp:txXfrm>
    </dsp:sp>
    <dsp:sp modelId="{829C18FB-8F36-48CC-9233-F859DE9D1BD8}">
      <dsp:nvSpPr>
        <dsp:cNvPr id="0" name=""/>
        <dsp:cNvSpPr/>
      </dsp:nvSpPr>
      <dsp:spPr>
        <a:xfrm>
          <a:off x="5906897" y="907618"/>
          <a:ext cx="181290" cy="3995920"/>
        </a:xfrm>
        <a:custGeom>
          <a:avLst/>
          <a:gdLst/>
          <a:ahLst/>
          <a:cxnLst/>
          <a:rect l="0" t="0" r="0" b="0"/>
          <a:pathLst>
            <a:path>
              <a:moveTo>
                <a:pt x="0" y="0"/>
              </a:moveTo>
              <a:lnTo>
                <a:pt x="0" y="3995920"/>
              </a:lnTo>
              <a:lnTo>
                <a:pt x="181290" y="39959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64753E-D010-4849-A06A-BC61EEE59597}">
      <dsp:nvSpPr>
        <dsp:cNvPr id="0" name=""/>
        <dsp:cNvSpPr/>
      </dsp:nvSpPr>
      <dsp:spPr>
        <a:xfrm>
          <a:off x="6088187" y="4563043"/>
          <a:ext cx="1450321" cy="6809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56265"/>
              <a:satOff val="-12774"/>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abon LT Std" panose="02020602060506020403" pitchFamily="18" charset="0"/>
            </a:rPr>
            <a:t>Braided funding: WIOA &amp; Non-WIOA</a:t>
          </a:r>
        </a:p>
      </dsp:txBody>
      <dsp:txXfrm>
        <a:off x="6108132" y="4582988"/>
        <a:ext cx="1410431" cy="641099"/>
      </dsp:txXfrm>
    </dsp:sp>
    <dsp:sp modelId="{8AC84139-D28B-43C7-A468-64693E4E6781}">
      <dsp:nvSpPr>
        <dsp:cNvPr id="0" name=""/>
        <dsp:cNvSpPr/>
      </dsp:nvSpPr>
      <dsp:spPr>
        <a:xfrm>
          <a:off x="8094358" y="1167"/>
          <a:ext cx="1812901" cy="906450"/>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a:latin typeface="Trade Gothic LT Std Bold" pitchFamily="2" charset="0"/>
            </a:rPr>
            <a:t>DIGITAL         EQUITY       </a:t>
          </a:r>
          <a:endParaRPr lang="en-US" sz="1900" b="1" kern="1200" dirty="0">
            <a:latin typeface="Trade Gothic LT Std Bold" pitchFamily="2" charset="0"/>
          </a:endParaRPr>
        </a:p>
      </dsp:txBody>
      <dsp:txXfrm>
        <a:off x="8120907" y="27716"/>
        <a:ext cx="1759803" cy="853352"/>
      </dsp:txXfrm>
    </dsp:sp>
    <dsp:sp modelId="{C51644AA-C003-47CD-9CD9-4B2DC2A2406F}">
      <dsp:nvSpPr>
        <dsp:cNvPr id="0" name=""/>
        <dsp:cNvSpPr/>
      </dsp:nvSpPr>
      <dsp:spPr>
        <a:xfrm>
          <a:off x="8275648" y="907618"/>
          <a:ext cx="181290" cy="767138"/>
        </a:xfrm>
        <a:custGeom>
          <a:avLst/>
          <a:gdLst/>
          <a:ahLst/>
          <a:cxnLst/>
          <a:rect l="0" t="0" r="0" b="0"/>
          <a:pathLst>
            <a:path>
              <a:moveTo>
                <a:pt x="0" y="0"/>
              </a:moveTo>
              <a:lnTo>
                <a:pt x="0" y="767138"/>
              </a:lnTo>
              <a:lnTo>
                <a:pt x="181290" y="767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EA22B-0763-400A-85D5-589409A89883}">
      <dsp:nvSpPr>
        <dsp:cNvPr id="0" name=""/>
        <dsp:cNvSpPr/>
      </dsp:nvSpPr>
      <dsp:spPr>
        <a:xfrm>
          <a:off x="8456938" y="1134230"/>
          <a:ext cx="1450321" cy="10810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Sabon LT Std" panose="02020602060506020403" pitchFamily="18" charset="0"/>
            </a:rPr>
            <a:t>Need</a:t>
          </a:r>
          <a:r>
            <a:rPr lang="en-US" sz="1300" kern="1200" dirty="0">
              <a:latin typeface="Sabon LT Std" panose="02020602060506020403" pitchFamily="18" charset="0"/>
            </a:rPr>
            <a:t>: to incorporate digital equity goals in workforce development</a:t>
          </a:r>
        </a:p>
      </dsp:txBody>
      <dsp:txXfrm>
        <a:off x="8488601" y="1165893"/>
        <a:ext cx="1386995" cy="1017725"/>
      </dsp:txXfrm>
    </dsp:sp>
    <dsp:sp modelId="{D0EF496A-7090-4E41-8B23-C71554794307}">
      <dsp:nvSpPr>
        <dsp:cNvPr id="0" name=""/>
        <dsp:cNvSpPr/>
      </dsp:nvSpPr>
      <dsp:spPr>
        <a:xfrm>
          <a:off x="8275648" y="907618"/>
          <a:ext cx="181290" cy="1884624"/>
        </a:xfrm>
        <a:custGeom>
          <a:avLst/>
          <a:gdLst/>
          <a:ahLst/>
          <a:cxnLst/>
          <a:rect l="0" t="0" r="0" b="0"/>
          <a:pathLst>
            <a:path>
              <a:moveTo>
                <a:pt x="0" y="0"/>
              </a:moveTo>
              <a:lnTo>
                <a:pt x="0" y="1884624"/>
              </a:lnTo>
              <a:lnTo>
                <a:pt x="181290" y="18846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49585-CCE6-48D3-AEF1-6117E4EBEE77}">
      <dsp:nvSpPr>
        <dsp:cNvPr id="0" name=""/>
        <dsp:cNvSpPr/>
      </dsp:nvSpPr>
      <dsp:spPr>
        <a:xfrm>
          <a:off x="8456938" y="2441894"/>
          <a:ext cx="1450321" cy="7006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857404"/>
              <a:satOff val="-15096"/>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abon LT Std" panose="02020602060506020403" pitchFamily="18" charset="0"/>
            </a:rPr>
            <a:t>Digital Navigators at WorkSource locations</a:t>
          </a:r>
        </a:p>
      </dsp:txBody>
      <dsp:txXfrm>
        <a:off x="8477461" y="2462417"/>
        <a:ext cx="1409275" cy="659649"/>
      </dsp:txXfrm>
    </dsp:sp>
    <dsp:sp modelId="{448B6C7B-CFE3-47FB-B693-4128FB15EA79}">
      <dsp:nvSpPr>
        <dsp:cNvPr id="0" name=""/>
        <dsp:cNvSpPr/>
      </dsp:nvSpPr>
      <dsp:spPr>
        <a:xfrm>
          <a:off x="8275648" y="907618"/>
          <a:ext cx="181290" cy="2813849"/>
        </a:xfrm>
        <a:custGeom>
          <a:avLst/>
          <a:gdLst/>
          <a:ahLst/>
          <a:cxnLst/>
          <a:rect l="0" t="0" r="0" b="0"/>
          <a:pathLst>
            <a:path>
              <a:moveTo>
                <a:pt x="0" y="0"/>
              </a:moveTo>
              <a:lnTo>
                <a:pt x="0" y="2813849"/>
              </a:lnTo>
              <a:lnTo>
                <a:pt x="181290" y="281384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56158-A86E-4142-A6B8-7D0F9E75F321}">
      <dsp:nvSpPr>
        <dsp:cNvPr id="0" name=""/>
        <dsp:cNvSpPr/>
      </dsp:nvSpPr>
      <dsp:spPr>
        <a:xfrm>
          <a:off x="8456938" y="3369202"/>
          <a:ext cx="1450321" cy="7045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307973"/>
              <a:satOff val="-16258"/>
              <a:lumOff val="-10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abon LT Std" panose="02020602060506020403" pitchFamily="18" charset="0"/>
            </a:rPr>
            <a:t>Digital Equity Asset Map</a:t>
          </a:r>
        </a:p>
      </dsp:txBody>
      <dsp:txXfrm>
        <a:off x="8477573" y="3389837"/>
        <a:ext cx="1409051" cy="663259"/>
      </dsp:txXfrm>
    </dsp:sp>
    <dsp:sp modelId="{D4E20BFC-C18C-4A10-BC3B-D1DE61569FF6}">
      <dsp:nvSpPr>
        <dsp:cNvPr id="0" name=""/>
        <dsp:cNvSpPr/>
      </dsp:nvSpPr>
      <dsp:spPr>
        <a:xfrm>
          <a:off x="8275648" y="907618"/>
          <a:ext cx="181290" cy="3682401"/>
        </a:xfrm>
        <a:custGeom>
          <a:avLst/>
          <a:gdLst/>
          <a:ahLst/>
          <a:cxnLst/>
          <a:rect l="0" t="0" r="0" b="0"/>
          <a:pathLst>
            <a:path>
              <a:moveTo>
                <a:pt x="0" y="0"/>
              </a:moveTo>
              <a:lnTo>
                <a:pt x="0" y="3682401"/>
              </a:lnTo>
              <a:lnTo>
                <a:pt x="181290" y="36824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90187-C007-46D3-B547-A44DCA1A660C}">
      <dsp:nvSpPr>
        <dsp:cNvPr id="0" name=""/>
        <dsp:cNvSpPr/>
      </dsp:nvSpPr>
      <dsp:spPr>
        <a:xfrm>
          <a:off x="8456938" y="4300344"/>
          <a:ext cx="1450321" cy="5793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Sabon LT Std" panose="02020602060506020403" pitchFamily="18" charset="0"/>
            </a:rPr>
            <a:t>Digital Needs Assessment Tool</a:t>
          </a:r>
        </a:p>
      </dsp:txBody>
      <dsp:txXfrm>
        <a:off x="8473907" y="4317313"/>
        <a:ext cx="1416383" cy="545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8DB50-3748-4286-A0A3-CFE5899E9348}">
      <dsp:nvSpPr>
        <dsp:cNvPr id="0" name=""/>
        <dsp:cNvSpPr/>
      </dsp:nvSpPr>
      <dsp:spPr>
        <a:xfrm>
          <a:off x="4128" y="53590"/>
          <a:ext cx="2482599" cy="993039"/>
        </a:xfrm>
        <a:prstGeom prst="rect">
          <a:avLst/>
        </a:prstGeom>
        <a:solidFill>
          <a:srgbClr val="72ACD4"/>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ade Gothic LT Std Bold" pitchFamily="2" charset="0"/>
            </a:rPr>
            <a:t>DIGITAL EQUITY    ASSET MAP</a:t>
          </a:r>
        </a:p>
      </dsp:txBody>
      <dsp:txXfrm>
        <a:off x="4128" y="53590"/>
        <a:ext cx="2482599" cy="993039"/>
      </dsp:txXfrm>
    </dsp:sp>
    <dsp:sp modelId="{A36D5975-C357-4CEF-9C06-237A62C9C5D5}">
      <dsp:nvSpPr>
        <dsp:cNvPr id="0" name=""/>
        <dsp:cNvSpPr/>
      </dsp:nvSpPr>
      <dsp:spPr>
        <a:xfrm>
          <a:off x="4128" y="1046630"/>
          <a:ext cx="2482599" cy="3300862"/>
        </a:xfrm>
        <a:prstGeom prst="rect">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Support AJC staff, community partners and job seekers locate digital resources</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Advocate and advance digital inclusion efforts in our region</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Identify service gaps and lack of investments</a:t>
          </a:r>
        </a:p>
      </dsp:txBody>
      <dsp:txXfrm>
        <a:off x="4128" y="1046630"/>
        <a:ext cx="2482599" cy="3300862"/>
      </dsp:txXfrm>
    </dsp:sp>
    <dsp:sp modelId="{3F22C658-FDE3-4DF5-B753-306F7E5FF933}">
      <dsp:nvSpPr>
        <dsp:cNvPr id="0" name=""/>
        <dsp:cNvSpPr/>
      </dsp:nvSpPr>
      <dsp:spPr>
        <a:xfrm>
          <a:off x="2834291" y="53590"/>
          <a:ext cx="2482599" cy="993039"/>
        </a:xfrm>
        <a:prstGeom prst="rect">
          <a:avLst/>
        </a:prstGeom>
        <a:solidFill>
          <a:srgbClr val="E1E427"/>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ade Gothic LT Std Bold" pitchFamily="2" charset="0"/>
            </a:rPr>
            <a:t>DIGITAL NEEDS ASSESSMENT TOOL</a:t>
          </a:r>
          <a:endParaRPr lang="en-US" sz="2000" kern="1200" dirty="0">
            <a:solidFill>
              <a:schemeClr val="tx1"/>
            </a:solidFill>
            <a:latin typeface="Trade Gothic LT Std" pitchFamily="2" charset="0"/>
          </a:endParaRPr>
        </a:p>
      </dsp:txBody>
      <dsp:txXfrm>
        <a:off x="2834291" y="53590"/>
        <a:ext cx="2482599" cy="993039"/>
      </dsp:txXfrm>
    </dsp:sp>
    <dsp:sp modelId="{7DBDC602-3819-4761-8AA8-DF6E35E1DF30}">
      <dsp:nvSpPr>
        <dsp:cNvPr id="0" name=""/>
        <dsp:cNvSpPr/>
      </dsp:nvSpPr>
      <dsp:spPr>
        <a:xfrm>
          <a:off x="2834291" y="1046630"/>
          <a:ext cx="2482599" cy="3300862"/>
        </a:xfrm>
        <a:prstGeom prst="rect">
          <a:avLst/>
        </a:prstGeom>
        <a:solidFill>
          <a:srgbClr val="F2F9CD">
            <a:alpha val="89804"/>
          </a:srgb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Create a standard process and coordination to assess the digital needs of job seekers</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Ongoing analysis of assessment results</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Target funding to support access to devices, the internet, and digital skills training</a:t>
          </a:r>
        </a:p>
      </dsp:txBody>
      <dsp:txXfrm>
        <a:off x="2834291" y="1046630"/>
        <a:ext cx="2482599" cy="3300862"/>
      </dsp:txXfrm>
    </dsp:sp>
    <dsp:sp modelId="{2F68CCAE-6E49-42BB-AA96-8FB960529865}">
      <dsp:nvSpPr>
        <dsp:cNvPr id="0" name=""/>
        <dsp:cNvSpPr/>
      </dsp:nvSpPr>
      <dsp:spPr>
        <a:xfrm>
          <a:off x="5664454" y="53590"/>
          <a:ext cx="2482599" cy="993039"/>
        </a:xfrm>
        <a:prstGeom prst="rect">
          <a:avLst/>
        </a:prstGeom>
        <a:solidFill>
          <a:srgbClr val="72ACD4"/>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ade Gothic LT Std Bold" pitchFamily="2" charset="0"/>
            </a:rPr>
            <a:t>DIGITAL EQUITY  SURVEY</a:t>
          </a:r>
        </a:p>
      </dsp:txBody>
      <dsp:txXfrm>
        <a:off x="5664454" y="53590"/>
        <a:ext cx="2482599" cy="993039"/>
      </dsp:txXfrm>
    </dsp:sp>
    <dsp:sp modelId="{08B4BC8E-EEC1-423A-B7C1-F3BB359F831F}">
      <dsp:nvSpPr>
        <dsp:cNvPr id="0" name=""/>
        <dsp:cNvSpPr/>
      </dsp:nvSpPr>
      <dsp:spPr>
        <a:xfrm>
          <a:off x="5664454" y="1046630"/>
          <a:ext cx="2482599" cy="3300862"/>
        </a:xfrm>
        <a:prstGeom prst="rect">
          <a:avLst/>
        </a:prstGeom>
        <a:solidFill>
          <a:schemeClr val="accent5">
            <a:lumMod val="20000"/>
            <a:lumOff val="80000"/>
            <a:alpha val="9000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Understand the digital needs in our region</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Help develop digital equity recommendations</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Inform policymakers about needed workforce investments</a:t>
          </a:r>
        </a:p>
      </dsp:txBody>
      <dsp:txXfrm>
        <a:off x="5664454" y="1046630"/>
        <a:ext cx="2482599" cy="3300862"/>
      </dsp:txXfrm>
    </dsp:sp>
    <dsp:sp modelId="{A453ECDC-B6E4-44A5-90EB-FA796D508B61}">
      <dsp:nvSpPr>
        <dsp:cNvPr id="0" name=""/>
        <dsp:cNvSpPr/>
      </dsp:nvSpPr>
      <dsp:spPr>
        <a:xfrm>
          <a:off x="8494618" y="53590"/>
          <a:ext cx="2482599" cy="993039"/>
        </a:xfrm>
        <a:prstGeom prst="rect">
          <a:avLst/>
        </a:prstGeom>
        <a:solidFill>
          <a:srgbClr val="E1E427"/>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ade Gothic LT Std Bold" pitchFamily="2" charset="0"/>
            </a:rPr>
            <a:t>DIGITAL NAVIGATORS AT AJCS</a:t>
          </a:r>
        </a:p>
      </dsp:txBody>
      <dsp:txXfrm>
        <a:off x="8494618" y="53590"/>
        <a:ext cx="2482599" cy="993039"/>
      </dsp:txXfrm>
    </dsp:sp>
    <dsp:sp modelId="{A9F7C710-85B7-4924-A53D-EECC3B9A829C}">
      <dsp:nvSpPr>
        <dsp:cNvPr id="0" name=""/>
        <dsp:cNvSpPr/>
      </dsp:nvSpPr>
      <dsp:spPr>
        <a:xfrm>
          <a:off x="8494618" y="1046630"/>
          <a:ext cx="2482599" cy="3300862"/>
        </a:xfrm>
        <a:prstGeom prst="rect">
          <a:avLst/>
        </a:prstGeom>
        <a:solidFill>
          <a:srgbClr val="F2F9CD">
            <a:alpha val="89804"/>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Partnership with Washington Service Corps, Washington State Library &amp; ESD</a:t>
          </a:r>
        </a:p>
        <a:p>
          <a:pPr marL="171450" lvl="1" indent="-171450" algn="l" defTabSz="800100">
            <a:lnSpc>
              <a:spcPct val="90000"/>
            </a:lnSpc>
            <a:spcBef>
              <a:spcPct val="0"/>
            </a:spcBef>
            <a:spcAft>
              <a:spcPct val="15000"/>
            </a:spcAft>
            <a:buFont typeface="Wingdings" panose="05000000000000000000" pitchFamily="2" charset="2"/>
            <a:buChar char="Ø"/>
          </a:pPr>
          <a:r>
            <a:rPr lang="en-US" sz="1800" b="0" kern="1200" dirty="0">
              <a:solidFill>
                <a:schemeClr val="tx1"/>
              </a:solidFill>
              <a:latin typeface="Sabon LT Std" panose="02020602060506020403" pitchFamily="18" charset="0"/>
            </a:rPr>
            <a:t>AmeriCorps Digital Navigators at AJCs provide digital skills training and one-on-one support to customers</a:t>
          </a:r>
        </a:p>
      </dsp:txBody>
      <dsp:txXfrm>
        <a:off x="8494618" y="1046630"/>
        <a:ext cx="2482599" cy="3300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90697-9A41-CF4F-80B2-9A462E5AC73F}"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780DB-A011-1549-B784-189DC406E54E}" type="slidenum">
              <a:rPr lang="en-US" smtClean="0"/>
              <a:t>‹#›</a:t>
            </a:fld>
            <a:endParaRPr lang="en-US"/>
          </a:p>
        </p:txBody>
      </p:sp>
    </p:spTree>
    <p:extLst>
      <p:ext uri="{BB962C8B-B14F-4D97-AF65-F5344CB8AC3E}">
        <p14:creationId xmlns:p14="http://schemas.microsoft.com/office/powerpoint/2010/main" val="412236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0BE138-682D-B447-AFD2-C867DA7EFC91}" type="slidenum">
              <a:rPr lang="en-US" smtClean="0"/>
              <a:t>2</a:t>
            </a:fld>
            <a:endParaRPr lang="en-US"/>
          </a:p>
        </p:txBody>
      </p:sp>
    </p:spTree>
    <p:extLst>
      <p:ext uri="{BB962C8B-B14F-4D97-AF65-F5344CB8AC3E}">
        <p14:creationId xmlns:p14="http://schemas.microsoft.com/office/powerpoint/2010/main" val="303775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0BE138-682D-B447-AFD2-C867DA7EFC91}" type="slidenum">
              <a:rPr lang="en-US" smtClean="0"/>
              <a:t>3</a:t>
            </a:fld>
            <a:endParaRPr lang="en-US"/>
          </a:p>
        </p:txBody>
      </p:sp>
    </p:spTree>
    <p:extLst>
      <p:ext uri="{BB962C8B-B14F-4D97-AF65-F5344CB8AC3E}">
        <p14:creationId xmlns:p14="http://schemas.microsoft.com/office/powerpoint/2010/main" val="356764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0"/>
        <p:cNvGrpSpPr/>
        <p:nvPr/>
      </p:nvGrpSpPr>
      <p:grpSpPr>
        <a:xfrm>
          <a:off x="0" y="0"/>
          <a:ext cx="0" cy="0"/>
          <a:chOff x="0" y="0"/>
          <a:chExt cx="0" cy="0"/>
        </a:xfrm>
      </p:grpSpPr>
      <p:sp>
        <p:nvSpPr>
          <p:cNvPr id="3151" name="Google Shape;315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2" name="Google Shape;3152;p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153" name="Google Shape;3153;p19: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BB79-A22F-4050-94DF-6625CB474C4C}" type="slidenum">
              <a:rPr lang="en-US" smtClean="0"/>
              <a:t>12</a:t>
            </a:fld>
            <a:endParaRPr lang="en-US" dirty="0"/>
          </a:p>
        </p:txBody>
      </p:sp>
    </p:spTree>
    <p:extLst>
      <p:ext uri="{BB962C8B-B14F-4D97-AF65-F5344CB8AC3E}">
        <p14:creationId xmlns:p14="http://schemas.microsoft.com/office/powerpoint/2010/main" val="417586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9"/>
        <p:cNvGrpSpPr/>
        <p:nvPr/>
      </p:nvGrpSpPr>
      <p:grpSpPr>
        <a:xfrm>
          <a:off x="0" y="0"/>
          <a:ext cx="0" cy="0"/>
          <a:chOff x="0" y="0"/>
          <a:chExt cx="0" cy="0"/>
        </a:xfrm>
      </p:grpSpPr>
      <p:sp>
        <p:nvSpPr>
          <p:cNvPr id="3260" name="Google Shape;326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1" name="Google Shape;3261;p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262" name="Google Shape;3262;p29: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133652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0BE138-682D-B447-AFD2-C867DA7EFC91}" type="slidenum">
              <a:rPr lang="en-US" smtClean="0"/>
              <a:t>22</a:t>
            </a:fld>
            <a:endParaRPr lang="en-US"/>
          </a:p>
        </p:txBody>
      </p:sp>
    </p:spTree>
    <p:extLst>
      <p:ext uri="{BB962C8B-B14F-4D97-AF65-F5344CB8AC3E}">
        <p14:creationId xmlns:p14="http://schemas.microsoft.com/office/powerpoint/2010/main" val="420072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A4F0-DEF0-084D-9C91-83703C90D0C2}"/>
              </a:ext>
            </a:extLst>
          </p:cNvPr>
          <p:cNvSpPr>
            <a:spLocks noGrp="1"/>
          </p:cNvSpPr>
          <p:nvPr>
            <p:ph type="ctrTitle" hasCustomPrompt="1"/>
          </p:nvPr>
        </p:nvSpPr>
        <p:spPr>
          <a:xfrm>
            <a:off x="339969" y="1708513"/>
            <a:ext cx="8241323" cy="2387600"/>
          </a:xfrm>
          <a:prstGeom prst="rect">
            <a:avLst/>
          </a:prstGeo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793ABD3-63C3-1C44-A70D-0EEA73388D8B}"/>
              </a:ext>
            </a:extLst>
          </p:cNvPr>
          <p:cNvSpPr>
            <a:spLocks noGrp="1"/>
          </p:cNvSpPr>
          <p:nvPr>
            <p:ph type="subTitle" idx="1"/>
          </p:nvPr>
        </p:nvSpPr>
        <p:spPr>
          <a:xfrm>
            <a:off x="339969" y="4188188"/>
            <a:ext cx="824132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802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ade Gothic LT Std"/>
                <a:cs typeface="Trade Gothic LT St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93576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rade Gothic LT Std"/>
                <a:cs typeface="Trade Gothic LT St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319453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2" name="Holder 2"/>
          <p:cNvSpPr>
            <a:spLocks noGrp="1"/>
          </p:cNvSpPr>
          <p:nvPr>
            <p:ph type="title"/>
          </p:nvPr>
        </p:nvSpPr>
        <p:spPr/>
        <p:txBody>
          <a:bodyPr lIns="0" tIns="0" rIns="0" bIns="0"/>
          <a:lstStyle>
            <a:lvl1pPr>
              <a:defRPr sz="3200" b="0" i="0">
                <a:solidFill>
                  <a:schemeClr val="tx1"/>
                </a:solidFill>
                <a:latin typeface="Trade Gothic LT Std"/>
                <a:cs typeface="Trade Gothic LT Std"/>
              </a:defRPr>
            </a:lvl1pPr>
          </a:lstStyle>
          <a:p>
            <a:endParaRPr/>
          </a:p>
        </p:txBody>
      </p:sp>
      <p:sp>
        <p:nvSpPr>
          <p:cNvPr id="3" name="Holder 3"/>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107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245293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63BF43-A2D2-5C41-A350-75DF64ED5F70}"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E89C6-9E12-CC4C-9B25-3FA47B3FC0CC}" type="slidenum">
              <a:rPr lang="en-US" smtClean="0"/>
              <a:t>‹#›</a:t>
            </a:fld>
            <a:endParaRPr lang="en-US"/>
          </a:p>
        </p:txBody>
      </p:sp>
    </p:spTree>
    <p:extLst>
      <p:ext uri="{BB962C8B-B14F-4D97-AF65-F5344CB8AC3E}">
        <p14:creationId xmlns:p14="http://schemas.microsoft.com/office/powerpoint/2010/main" val="196473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C832-E05A-E22C-9647-8ECDFBB1A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B129C-445C-0E8D-1203-6365A0A54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E70E6-92E8-1B98-073F-7557D1369692}"/>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23F8A75A-193D-37AB-D4E4-AE9D6631A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EF703-5C47-AED9-F71A-9BDFE66BC618}"/>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292120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D534-BC79-2E14-D4F7-F7E17381F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B88F0-60AE-1385-48C3-E36B44069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576D0-EA3E-B154-BC12-E0A9700BDB7C}"/>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56CD5874-0D72-7153-8938-9408612FF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71220-3546-AB6F-D125-8779F1041830}"/>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128201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EB2-DA3D-ADF6-5093-C7D56C82B7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600D3-9E20-1128-AAFF-92D856178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7A8AB-E0CE-26E1-F0E1-E40D00B2C53B}"/>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7A8202BF-9CCB-E533-755D-AA3FF88DD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D0C88-8A08-A90D-B5CF-382CE3A4662E}"/>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259481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0EC8-9683-207B-22DB-86EB79757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F99CD-8042-86EC-D1F8-3CA44492BD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14599-2696-E127-1E7B-39EDD174A2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C5A14-F7E0-B701-BD4B-6002BEB0E426}"/>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6" name="Footer Placeholder 5">
            <a:extLst>
              <a:ext uri="{FF2B5EF4-FFF2-40B4-BE49-F238E27FC236}">
                <a16:creationId xmlns:a16="http://schemas.microsoft.com/office/drawing/2014/main" id="{C65C680B-6168-5891-E21B-B8C207606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E8981-675A-14BA-F649-34C69DEA9A41}"/>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197086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5C3A-3BA4-88FB-2F93-CC118C25D5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9E34A-91DE-DDBA-3E99-7CABC3EE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FEF14-7B39-6714-0FD0-73EB4A5D6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A97606-67A1-DB6C-E82E-CE24D382D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97B73-4633-9BE2-319B-0B22D445ED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2F7E78-8FF8-337F-8886-73F59DB6D01B}"/>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8" name="Footer Placeholder 7">
            <a:extLst>
              <a:ext uri="{FF2B5EF4-FFF2-40B4-BE49-F238E27FC236}">
                <a16:creationId xmlns:a16="http://schemas.microsoft.com/office/drawing/2014/main" id="{6AAD1ED2-E503-8A22-FCB4-EF6A6CF52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256EF7-4D12-087D-DB9D-E7249BE7C9DC}"/>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322163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4D2-7CC0-C147-9C0B-9915C6A9E677}"/>
              </a:ext>
            </a:extLst>
          </p:cNvPr>
          <p:cNvSpPr>
            <a:spLocks noGrp="1"/>
          </p:cNvSpPr>
          <p:nvPr>
            <p:ph type="title" hasCustomPrompt="1"/>
          </p:nvPr>
        </p:nvSpPr>
        <p:spPr>
          <a:xfrm>
            <a:off x="831850" y="1709738"/>
            <a:ext cx="10515600" cy="2852737"/>
          </a:xfrm>
        </p:spPr>
        <p:txBody>
          <a:bodyPr anchor="b"/>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06D7A8F6-0189-1F4A-AB86-D826E873F9B7}"/>
              </a:ext>
            </a:extLst>
          </p:cNvPr>
          <p:cNvSpPr>
            <a:spLocks noGrp="1"/>
          </p:cNvSpPr>
          <p:nvPr>
            <p:ph type="body" idx="1"/>
          </p:nvPr>
        </p:nvSpPr>
        <p:spPr>
          <a:xfrm>
            <a:off x="831850" y="4763914"/>
            <a:ext cx="10515600" cy="1314447"/>
          </a:xfrm>
        </p:spPr>
        <p:txBody>
          <a:bodyPr/>
          <a:lstStyle>
            <a:lvl1pPr marL="0" indent="0">
              <a:buNone/>
              <a:defRPr sz="2400">
                <a:solidFill>
                  <a:srgbClr val="3434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E9311223-8DE0-E946-87A5-E4C6770B3231}"/>
              </a:ext>
            </a:extLst>
          </p:cNvPr>
          <p:cNvCxnSpPr>
            <a:cxnSpLocks/>
          </p:cNvCxnSpPr>
          <p:nvPr userDrawn="1"/>
        </p:nvCxnSpPr>
        <p:spPr>
          <a:xfrm>
            <a:off x="678789" y="4585053"/>
            <a:ext cx="10834421"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771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7F2A-F220-57DD-A542-898E29AC3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FAE54-8A6E-98AD-A1E9-40AE5682EECD}"/>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4" name="Footer Placeholder 3">
            <a:extLst>
              <a:ext uri="{FF2B5EF4-FFF2-40B4-BE49-F238E27FC236}">
                <a16:creationId xmlns:a16="http://schemas.microsoft.com/office/drawing/2014/main" id="{20C816AF-920E-C390-318C-FEEFB3BC7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6BDD58-B033-0FD5-34B3-5BDEB688B48E}"/>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113304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E71E0-1B42-DD0C-5838-71AD9134CD05}"/>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3" name="Footer Placeholder 2">
            <a:extLst>
              <a:ext uri="{FF2B5EF4-FFF2-40B4-BE49-F238E27FC236}">
                <a16:creationId xmlns:a16="http://schemas.microsoft.com/office/drawing/2014/main" id="{422FFB21-3433-BFFA-EC9B-4536597868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A1B0D-0F5F-72EC-7B4C-8CA0E61760DF}"/>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282990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FF8E-559B-85E0-45DF-472D8CBDF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18E3E7-417C-1A5C-5A0E-88D2CF2DC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3E94C-BD29-0916-0801-60BBD528E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55D31-DEC6-CC5A-032E-ECFE02899FE5}"/>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6" name="Footer Placeholder 5">
            <a:extLst>
              <a:ext uri="{FF2B5EF4-FFF2-40B4-BE49-F238E27FC236}">
                <a16:creationId xmlns:a16="http://schemas.microsoft.com/office/drawing/2014/main" id="{48E17683-0A32-B648-5161-389218071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866DB-8B91-207C-B071-2D2A33A764A3}"/>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259800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235C-6837-3460-8115-73F8B8398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3079B-9B97-FB12-DD48-8E40A435F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32D3AD-B703-4048-247C-34BA5FAEC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4BCF5-3A0F-65D7-6E34-67929E68F0D6}"/>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6" name="Footer Placeholder 5">
            <a:extLst>
              <a:ext uri="{FF2B5EF4-FFF2-40B4-BE49-F238E27FC236}">
                <a16:creationId xmlns:a16="http://schemas.microsoft.com/office/drawing/2014/main" id="{BAE1DAE7-76E6-6297-3B7F-30CF2D2AA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0907F-80C6-C22C-867A-3065C7FACEEC}"/>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2915472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B98E-167D-D4EC-C9E3-9C761AE079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2D2E86-BAC9-E575-08C4-B5ACA8BD8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50863-E32F-EE8E-F50F-5CEABE1565CB}"/>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77B517B4-C516-E8E2-60E8-1FCFBCC2D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8364E-3DD8-1DB6-7D7E-A4BE197948C6}"/>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309308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9508C-C13A-4DDD-0E51-DF96D4942C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2D8A9B-3DF0-5893-6FBE-BF0C9EE4D7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F04D3-7465-AD32-4F1E-0755318C45E4}"/>
              </a:ext>
            </a:extLst>
          </p:cNvPr>
          <p:cNvSpPr>
            <a:spLocks noGrp="1"/>
          </p:cNvSpPr>
          <p:nvPr>
            <p:ph type="dt" sz="half" idx="10"/>
          </p:nvPr>
        </p:nvSpPr>
        <p:spPr/>
        <p:txBody>
          <a:body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10909AB0-2789-0684-CC8E-968769A9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6467E-37F9-BFD7-0C3C-57722DDF37F6}"/>
              </a:ext>
            </a:extLst>
          </p:cNvPr>
          <p:cNvSpPr>
            <a:spLocks noGrp="1"/>
          </p:cNvSpPr>
          <p:nvPr>
            <p:ph type="sldNum" sz="quarter" idx="12"/>
          </p:nvPr>
        </p:nvSpPr>
        <p:spPr/>
        <p:txBody>
          <a:bodyPr/>
          <a:lstStyle/>
          <a:p>
            <a:fld id="{C0ECFF96-191D-4B29-B8F4-31B4C39AC344}" type="slidenum">
              <a:rPr lang="en-US" smtClean="0"/>
              <a:t>‹#›</a:t>
            </a:fld>
            <a:endParaRPr lang="en-US"/>
          </a:p>
        </p:txBody>
      </p:sp>
    </p:spTree>
    <p:extLst>
      <p:ext uri="{BB962C8B-B14F-4D97-AF65-F5344CB8AC3E}">
        <p14:creationId xmlns:p14="http://schemas.microsoft.com/office/powerpoint/2010/main" val="74631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meline">
    <p:bg>
      <p:bgPr>
        <a:solidFill>
          <a:srgbClr val="34343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D47F48-1FA6-F343-A91C-A358E6661CF3}"/>
              </a:ext>
            </a:extLst>
          </p:cNvPr>
          <p:cNvSpPr/>
          <p:nvPr userDrawn="1"/>
        </p:nvSpPr>
        <p:spPr>
          <a:xfrm>
            <a:off x="0" y="3255089"/>
            <a:ext cx="12191999" cy="1166191"/>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30A9190-415B-484E-871D-874D34DF6DB1}"/>
              </a:ext>
            </a:extLst>
          </p:cNvPr>
          <p:cNvSpPr/>
          <p:nvPr userDrawn="1"/>
        </p:nvSpPr>
        <p:spPr>
          <a:xfrm>
            <a:off x="67660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cxnSp>
        <p:nvCxnSpPr>
          <p:cNvPr id="6" name="Straight Connector 5">
            <a:extLst>
              <a:ext uri="{FF2B5EF4-FFF2-40B4-BE49-F238E27FC236}">
                <a16:creationId xmlns:a16="http://schemas.microsoft.com/office/drawing/2014/main" id="{A643176D-F30F-A042-B363-F7F52266C766}"/>
              </a:ext>
            </a:extLst>
          </p:cNvPr>
          <p:cNvCxnSpPr>
            <a:cxnSpLocks/>
          </p:cNvCxnSpPr>
          <p:nvPr userDrawn="1"/>
        </p:nvCxnSpPr>
        <p:spPr>
          <a:xfrm flipH="1">
            <a:off x="1090830" y="4213602"/>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9973D3-6ED1-BD4F-B9E2-782F3C92771F}"/>
              </a:ext>
            </a:extLst>
          </p:cNvPr>
          <p:cNvSpPr/>
          <p:nvPr userDrawn="1"/>
        </p:nvSpPr>
        <p:spPr>
          <a:xfrm>
            <a:off x="208585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sp>
        <p:nvSpPr>
          <p:cNvPr id="9" name="Oval 8">
            <a:extLst>
              <a:ext uri="{FF2B5EF4-FFF2-40B4-BE49-F238E27FC236}">
                <a16:creationId xmlns:a16="http://schemas.microsoft.com/office/drawing/2014/main" id="{288C2BBD-8752-0448-B2BD-EDF3CC5F0CDD}"/>
              </a:ext>
            </a:extLst>
          </p:cNvPr>
          <p:cNvSpPr/>
          <p:nvPr userDrawn="1"/>
        </p:nvSpPr>
        <p:spPr>
          <a:xfrm>
            <a:off x="349510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sp>
        <p:nvSpPr>
          <p:cNvPr id="11" name="Oval 10">
            <a:extLst>
              <a:ext uri="{FF2B5EF4-FFF2-40B4-BE49-F238E27FC236}">
                <a16:creationId xmlns:a16="http://schemas.microsoft.com/office/drawing/2014/main" id="{8D37EB3C-4B40-F34E-B32C-24BC3117E301}"/>
              </a:ext>
            </a:extLst>
          </p:cNvPr>
          <p:cNvSpPr/>
          <p:nvPr userDrawn="1"/>
        </p:nvSpPr>
        <p:spPr>
          <a:xfrm>
            <a:off x="490435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sp>
        <p:nvSpPr>
          <p:cNvPr id="13" name="Oval 12">
            <a:extLst>
              <a:ext uri="{FF2B5EF4-FFF2-40B4-BE49-F238E27FC236}">
                <a16:creationId xmlns:a16="http://schemas.microsoft.com/office/drawing/2014/main" id="{D3700EFA-0BC1-E64D-8545-140249A97871}"/>
              </a:ext>
            </a:extLst>
          </p:cNvPr>
          <p:cNvSpPr/>
          <p:nvPr userDrawn="1"/>
        </p:nvSpPr>
        <p:spPr>
          <a:xfrm>
            <a:off x="6313601" y="3423667"/>
            <a:ext cx="828456" cy="8290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Trade Gothic LT Std" pitchFamily="2" charset="0"/>
              <a:ea typeface="+mn-ea"/>
              <a:cs typeface="+mn-cs"/>
            </a:endParaRPr>
          </a:p>
        </p:txBody>
      </p:sp>
      <p:sp>
        <p:nvSpPr>
          <p:cNvPr id="14" name="Oval 13">
            <a:extLst>
              <a:ext uri="{FF2B5EF4-FFF2-40B4-BE49-F238E27FC236}">
                <a16:creationId xmlns:a16="http://schemas.microsoft.com/office/drawing/2014/main" id="{E51E4AFA-E4A7-3644-BB8A-83C410A95558}"/>
              </a:ext>
            </a:extLst>
          </p:cNvPr>
          <p:cNvSpPr/>
          <p:nvPr userDrawn="1"/>
        </p:nvSpPr>
        <p:spPr>
          <a:xfrm>
            <a:off x="772285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Trade Gothic LT Std" pitchFamily="2" charset="0"/>
              <a:ea typeface="+mn-ea"/>
              <a:cs typeface="+mn-cs"/>
            </a:endParaRPr>
          </a:p>
        </p:txBody>
      </p:sp>
      <p:sp>
        <p:nvSpPr>
          <p:cNvPr id="16" name="Oval 15">
            <a:extLst>
              <a:ext uri="{FF2B5EF4-FFF2-40B4-BE49-F238E27FC236}">
                <a16:creationId xmlns:a16="http://schemas.microsoft.com/office/drawing/2014/main" id="{AEE0B6BD-DF97-C44D-9685-733591B59196}"/>
              </a:ext>
            </a:extLst>
          </p:cNvPr>
          <p:cNvSpPr/>
          <p:nvPr userDrawn="1"/>
        </p:nvSpPr>
        <p:spPr>
          <a:xfrm>
            <a:off x="9132101"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sp>
        <p:nvSpPr>
          <p:cNvPr id="18" name="Oval 17">
            <a:extLst>
              <a:ext uri="{FF2B5EF4-FFF2-40B4-BE49-F238E27FC236}">
                <a16:creationId xmlns:a16="http://schemas.microsoft.com/office/drawing/2014/main" id="{E1FA7927-E622-6648-A91F-ADAC47043120}"/>
              </a:ext>
            </a:extLst>
          </p:cNvPr>
          <p:cNvSpPr/>
          <p:nvPr userDrawn="1"/>
        </p:nvSpPr>
        <p:spPr>
          <a:xfrm>
            <a:off x="10541348" y="3423956"/>
            <a:ext cx="828456" cy="82845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rade Gothic LT Std" pitchFamily="2" charset="0"/>
              <a:ea typeface="+mn-ea"/>
              <a:cs typeface="+mn-cs"/>
            </a:endParaRPr>
          </a:p>
        </p:txBody>
      </p:sp>
      <p:cxnSp>
        <p:nvCxnSpPr>
          <p:cNvPr id="23" name="Straight Connector 22">
            <a:extLst>
              <a:ext uri="{FF2B5EF4-FFF2-40B4-BE49-F238E27FC236}">
                <a16:creationId xmlns:a16="http://schemas.microsoft.com/office/drawing/2014/main" id="{82E33C50-2978-0341-A7FF-5DF371BAF06D}"/>
              </a:ext>
            </a:extLst>
          </p:cNvPr>
          <p:cNvCxnSpPr>
            <a:cxnSpLocks/>
          </p:cNvCxnSpPr>
          <p:nvPr userDrawn="1"/>
        </p:nvCxnSpPr>
        <p:spPr>
          <a:xfrm flipH="1">
            <a:off x="2500079" y="3133051"/>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3F86232-E71B-8341-9190-A58ED7FF33DD}"/>
              </a:ext>
            </a:extLst>
          </p:cNvPr>
          <p:cNvCxnSpPr>
            <a:cxnSpLocks/>
          </p:cNvCxnSpPr>
          <p:nvPr userDrawn="1"/>
        </p:nvCxnSpPr>
        <p:spPr>
          <a:xfrm flipH="1">
            <a:off x="3909328" y="4213602"/>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A924A9-7854-FD45-AD40-AAA4A1DBF277}"/>
              </a:ext>
            </a:extLst>
          </p:cNvPr>
          <p:cNvCxnSpPr>
            <a:cxnSpLocks/>
          </p:cNvCxnSpPr>
          <p:nvPr userDrawn="1"/>
        </p:nvCxnSpPr>
        <p:spPr>
          <a:xfrm flipH="1">
            <a:off x="5318577" y="3133051"/>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BE36C9-BB5E-E847-8CC4-F56C63FF8E6F}"/>
              </a:ext>
            </a:extLst>
          </p:cNvPr>
          <p:cNvCxnSpPr>
            <a:cxnSpLocks/>
          </p:cNvCxnSpPr>
          <p:nvPr userDrawn="1"/>
        </p:nvCxnSpPr>
        <p:spPr>
          <a:xfrm flipH="1">
            <a:off x="6727826" y="4213602"/>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5CC421-F7EC-EC44-B75D-C1F092AE5494}"/>
              </a:ext>
            </a:extLst>
          </p:cNvPr>
          <p:cNvCxnSpPr>
            <a:cxnSpLocks/>
          </p:cNvCxnSpPr>
          <p:nvPr userDrawn="1"/>
        </p:nvCxnSpPr>
        <p:spPr>
          <a:xfrm flipH="1">
            <a:off x="8137075" y="3133051"/>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C300CC-B96C-DD44-81CE-3970C832ECF6}"/>
              </a:ext>
            </a:extLst>
          </p:cNvPr>
          <p:cNvCxnSpPr>
            <a:cxnSpLocks/>
          </p:cNvCxnSpPr>
          <p:nvPr userDrawn="1"/>
        </p:nvCxnSpPr>
        <p:spPr>
          <a:xfrm flipH="1">
            <a:off x="9546324" y="4213602"/>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934BD5-1FD8-E24E-8AF0-CC86654CD49F}"/>
              </a:ext>
            </a:extLst>
          </p:cNvPr>
          <p:cNvCxnSpPr>
            <a:cxnSpLocks/>
          </p:cNvCxnSpPr>
          <p:nvPr userDrawn="1"/>
        </p:nvCxnSpPr>
        <p:spPr>
          <a:xfrm flipH="1">
            <a:off x="10955572" y="3133051"/>
            <a:ext cx="2" cy="3314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30">
            <a:extLst>
              <a:ext uri="{FF2B5EF4-FFF2-40B4-BE49-F238E27FC236}">
                <a16:creationId xmlns:a16="http://schemas.microsoft.com/office/drawing/2014/main" id="{AA1CD9CD-C600-3D4E-B5A5-DC5467B5D99B}"/>
              </a:ext>
            </a:extLst>
          </p:cNvPr>
          <p:cNvSpPr>
            <a:spLocks noGrp="1"/>
          </p:cNvSpPr>
          <p:nvPr>
            <p:ph type="body" sz="quarter" idx="10" hasCustomPrompt="1"/>
          </p:nvPr>
        </p:nvSpPr>
        <p:spPr>
          <a:xfrm>
            <a:off x="398597" y="4717147"/>
            <a:ext cx="1430197" cy="1765716"/>
          </a:xfrm>
        </p:spPr>
        <p:txBody>
          <a:bodyPr anchor="t"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2" name="Text Placeholder 30">
            <a:extLst>
              <a:ext uri="{FF2B5EF4-FFF2-40B4-BE49-F238E27FC236}">
                <a16:creationId xmlns:a16="http://schemas.microsoft.com/office/drawing/2014/main" id="{0AADCDA2-7E43-0142-A287-3BFEF1A447D9}"/>
              </a:ext>
            </a:extLst>
          </p:cNvPr>
          <p:cNvSpPr>
            <a:spLocks noGrp="1"/>
          </p:cNvSpPr>
          <p:nvPr>
            <p:ph type="body" sz="quarter" idx="11" hasCustomPrompt="1"/>
          </p:nvPr>
        </p:nvSpPr>
        <p:spPr>
          <a:xfrm rot="16200000">
            <a:off x="-267839" y="3672457"/>
            <a:ext cx="880825" cy="331453"/>
          </a:xfrm>
        </p:spPr>
        <p:txBody>
          <a:bodyPr>
            <a:noAutofit/>
          </a:bodyPr>
          <a:lstStyle>
            <a:lvl1pPr marL="0" indent="0" algn="ctr">
              <a:buNone/>
              <a:defRPr sz="1400">
                <a:solidFill>
                  <a:schemeClr val="bg1"/>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M/Y</a:t>
            </a:r>
          </a:p>
        </p:txBody>
      </p:sp>
      <p:sp>
        <p:nvSpPr>
          <p:cNvPr id="34" name="Text Placeholder 30">
            <a:extLst>
              <a:ext uri="{FF2B5EF4-FFF2-40B4-BE49-F238E27FC236}">
                <a16:creationId xmlns:a16="http://schemas.microsoft.com/office/drawing/2014/main" id="{E7EECD2A-827A-CE46-959E-A6831385CB40}"/>
              </a:ext>
            </a:extLst>
          </p:cNvPr>
          <p:cNvSpPr>
            <a:spLocks noGrp="1"/>
          </p:cNvSpPr>
          <p:nvPr>
            <p:ph type="body" sz="quarter" idx="12" hasCustomPrompt="1"/>
          </p:nvPr>
        </p:nvSpPr>
        <p:spPr>
          <a:xfrm>
            <a:off x="1784980" y="1193506"/>
            <a:ext cx="1430197" cy="1765716"/>
          </a:xfrm>
        </p:spPr>
        <p:txBody>
          <a:bodyPr anchor="b"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5" name="Text Placeholder 30">
            <a:extLst>
              <a:ext uri="{FF2B5EF4-FFF2-40B4-BE49-F238E27FC236}">
                <a16:creationId xmlns:a16="http://schemas.microsoft.com/office/drawing/2014/main" id="{0217F257-3965-974E-AEE4-DF2862A43870}"/>
              </a:ext>
            </a:extLst>
          </p:cNvPr>
          <p:cNvSpPr>
            <a:spLocks noGrp="1"/>
          </p:cNvSpPr>
          <p:nvPr>
            <p:ph type="body" sz="quarter" idx="13" hasCustomPrompt="1"/>
          </p:nvPr>
        </p:nvSpPr>
        <p:spPr>
          <a:xfrm>
            <a:off x="3215177" y="4717147"/>
            <a:ext cx="1430197" cy="1765716"/>
          </a:xfrm>
        </p:spPr>
        <p:txBody>
          <a:bodyPr anchor="t"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6" name="Text Placeholder 30">
            <a:extLst>
              <a:ext uri="{FF2B5EF4-FFF2-40B4-BE49-F238E27FC236}">
                <a16:creationId xmlns:a16="http://schemas.microsoft.com/office/drawing/2014/main" id="{02852BF2-CB32-214B-B011-8074E21C199E}"/>
              </a:ext>
            </a:extLst>
          </p:cNvPr>
          <p:cNvSpPr>
            <a:spLocks noGrp="1"/>
          </p:cNvSpPr>
          <p:nvPr>
            <p:ph type="body" sz="quarter" idx="14" hasCustomPrompt="1"/>
          </p:nvPr>
        </p:nvSpPr>
        <p:spPr>
          <a:xfrm>
            <a:off x="4603478" y="1193506"/>
            <a:ext cx="1430197" cy="1765716"/>
          </a:xfrm>
        </p:spPr>
        <p:txBody>
          <a:bodyPr anchor="b"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7" name="Text Placeholder 30">
            <a:extLst>
              <a:ext uri="{FF2B5EF4-FFF2-40B4-BE49-F238E27FC236}">
                <a16:creationId xmlns:a16="http://schemas.microsoft.com/office/drawing/2014/main" id="{B73A4DEB-6616-6C42-ADEB-11DE10310A75}"/>
              </a:ext>
            </a:extLst>
          </p:cNvPr>
          <p:cNvSpPr>
            <a:spLocks noGrp="1"/>
          </p:cNvSpPr>
          <p:nvPr>
            <p:ph type="body" sz="quarter" idx="15" hasCustomPrompt="1"/>
          </p:nvPr>
        </p:nvSpPr>
        <p:spPr>
          <a:xfrm>
            <a:off x="6012727" y="4717147"/>
            <a:ext cx="1430197" cy="1765716"/>
          </a:xfrm>
        </p:spPr>
        <p:txBody>
          <a:bodyPr anchor="t"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8" name="Text Placeholder 30">
            <a:extLst>
              <a:ext uri="{FF2B5EF4-FFF2-40B4-BE49-F238E27FC236}">
                <a16:creationId xmlns:a16="http://schemas.microsoft.com/office/drawing/2014/main" id="{1E46C2BF-44BC-9740-B6D0-7A9E6AD26174}"/>
              </a:ext>
            </a:extLst>
          </p:cNvPr>
          <p:cNvSpPr>
            <a:spLocks noGrp="1"/>
          </p:cNvSpPr>
          <p:nvPr>
            <p:ph type="body" sz="quarter" idx="16" hasCustomPrompt="1"/>
          </p:nvPr>
        </p:nvSpPr>
        <p:spPr>
          <a:xfrm>
            <a:off x="7421976" y="1193506"/>
            <a:ext cx="1430197" cy="1765716"/>
          </a:xfrm>
        </p:spPr>
        <p:txBody>
          <a:bodyPr anchor="b"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39" name="Text Placeholder 30">
            <a:extLst>
              <a:ext uri="{FF2B5EF4-FFF2-40B4-BE49-F238E27FC236}">
                <a16:creationId xmlns:a16="http://schemas.microsoft.com/office/drawing/2014/main" id="{2D0894DC-9FA1-5945-B2D8-37593446E8D2}"/>
              </a:ext>
            </a:extLst>
          </p:cNvPr>
          <p:cNvSpPr>
            <a:spLocks noGrp="1"/>
          </p:cNvSpPr>
          <p:nvPr>
            <p:ph type="body" sz="quarter" idx="17" hasCustomPrompt="1"/>
          </p:nvPr>
        </p:nvSpPr>
        <p:spPr>
          <a:xfrm>
            <a:off x="8831225" y="4694402"/>
            <a:ext cx="1430197" cy="1765716"/>
          </a:xfrm>
        </p:spPr>
        <p:txBody>
          <a:bodyPr anchor="t"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40" name="Text Placeholder 30">
            <a:extLst>
              <a:ext uri="{FF2B5EF4-FFF2-40B4-BE49-F238E27FC236}">
                <a16:creationId xmlns:a16="http://schemas.microsoft.com/office/drawing/2014/main" id="{4D1E2443-DEB9-1541-A515-C83AB3A5EB70}"/>
              </a:ext>
            </a:extLst>
          </p:cNvPr>
          <p:cNvSpPr>
            <a:spLocks noGrp="1"/>
          </p:cNvSpPr>
          <p:nvPr>
            <p:ph type="body" sz="quarter" idx="18" hasCustomPrompt="1"/>
          </p:nvPr>
        </p:nvSpPr>
        <p:spPr>
          <a:xfrm>
            <a:off x="10240473" y="1193506"/>
            <a:ext cx="1430197" cy="1765716"/>
          </a:xfrm>
        </p:spPr>
        <p:txBody>
          <a:bodyPr anchor="b" anchorCtr="1">
            <a:noAutofit/>
          </a:bodyPr>
          <a:lstStyle>
            <a:lvl1pPr marL="0" indent="0">
              <a:buNone/>
              <a:defRPr sz="14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text</a:t>
            </a:r>
          </a:p>
        </p:txBody>
      </p:sp>
      <p:sp>
        <p:nvSpPr>
          <p:cNvPr id="41" name="Text Placeholder 30">
            <a:extLst>
              <a:ext uri="{FF2B5EF4-FFF2-40B4-BE49-F238E27FC236}">
                <a16:creationId xmlns:a16="http://schemas.microsoft.com/office/drawing/2014/main" id="{6A6A06F8-A63F-AF4B-B899-17DE7E2372E0}"/>
              </a:ext>
            </a:extLst>
          </p:cNvPr>
          <p:cNvSpPr>
            <a:spLocks noGrp="1"/>
          </p:cNvSpPr>
          <p:nvPr>
            <p:ph type="body" sz="quarter" idx="19" hasCustomPrompt="1"/>
          </p:nvPr>
        </p:nvSpPr>
        <p:spPr>
          <a:xfrm>
            <a:off x="733278" y="3423667"/>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4" name="Text Placeholder 30">
            <a:extLst>
              <a:ext uri="{FF2B5EF4-FFF2-40B4-BE49-F238E27FC236}">
                <a16:creationId xmlns:a16="http://schemas.microsoft.com/office/drawing/2014/main" id="{18E6CCEC-C539-B248-AF09-0B5805815E12}"/>
              </a:ext>
            </a:extLst>
          </p:cNvPr>
          <p:cNvSpPr>
            <a:spLocks noGrp="1"/>
          </p:cNvSpPr>
          <p:nvPr>
            <p:ph type="body" sz="quarter" idx="20" hasCustomPrompt="1"/>
          </p:nvPr>
        </p:nvSpPr>
        <p:spPr>
          <a:xfrm>
            <a:off x="2142522" y="3423667"/>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5" name="Text Placeholder 30">
            <a:extLst>
              <a:ext uri="{FF2B5EF4-FFF2-40B4-BE49-F238E27FC236}">
                <a16:creationId xmlns:a16="http://schemas.microsoft.com/office/drawing/2014/main" id="{44E277BA-E04F-054D-A7C2-3956DAB36BF9}"/>
              </a:ext>
            </a:extLst>
          </p:cNvPr>
          <p:cNvSpPr>
            <a:spLocks noGrp="1"/>
          </p:cNvSpPr>
          <p:nvPr>
            <p:ph type="body" sz="quarter" idx="21" hasCustomPrompt="1"/>
          </p:nvPr>
        </p:nvSpPr>
        <p:spPr>
          <a:xfrm>
            <a:off x="3551773" y="3437345"/>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6" name="Text Placeholder 30">
            <a:extLst>
              <a:ext uri="{FF2B5EF4-FFF2-40B4-BE49-F238E27FC236}">
                <a16:creationId xmlns:a16="http://schemas.microsoft.com/office/drawing/2014/main" id="{F8D08A3C-E235-0749-B90E-67F4E48B6693}"/>
              </a:ext>
            </a:extLst>
          </p:cNvPr>
          <p:cNvSpPr>
            <a:spLocks noGrp="1"/>
          </p:cNvSpPr>
          <p:nvPr>
            <p:ph type="body" sz="quarter" idx="22" hasCustomPrompt="1"/>
          </p:nvPr>
        </p:nvSpPr>
        <p:spPr>
          <a:xfrm>
            <a:off x="4966062" y="3437333"/>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7" name="Text Placeholder 30">
            <a:extLst>
              <a:ext uri="{FF2B5EF4-FFF2-40B4-BE49-F238E27FC236}">
                <a16:creationId xmlns:a16="http://schemas.microsoft.com/office/drawing/2014/main" id="{3C5AE467-DB9A-404E-ACF8-2E24129F1B02}"/>
              </a:ext>
            </a:extLst>
          </p:cNvPr>
          <p:cNvSpPr>
            <a:spLocks noGrp="1"/>
          </p:cNvSpPr>
          <p:nvPr>
            <p:ph type="body" sz="quarter" idx="23" hasCustomPrompt="1"/>
          </p:nvPr>
        </p:nvSpPr>
        <p:spPr>
          <a:xfrm>
            <a:off x="6370401" y="3437332"/>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8" name="Text Placeholder 30">
            <a:extLst>
              <a:ext uri="{FF2B5EF4-FFF2-40B4-BE49-F238E27FC236}">
                <a16:creationId xmlns:a16="http://schemas.microsoft.com/office/drawing/2014/main" id="{56E8E0A2-2713-E240-82A2-8F0CB87B128B}"/>
              </a:ext>
            </a:extLst>
          </p:cNvPr>
          <p:cNvSpPr>
            <a:spLocks noGrp="1"/>
          </p:cNvSpPr>
          <p:nvPr>
            <p:ph type="body" sz="quarter" idx="24" hasCustomPrompt="1"/>
          </p:nvPr>
        </p:nvSpPr>
        <p:spPr>
          <a:xfrm>
            <a:off x="7774615" y="3423667"/>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49" name="Text Placeholder 30">
            <a:extLst>
              <a:ext uri="{FF2B5EF4-FFF2-40B4-BE49-F238E27FC236}">
                <a16:creationId xmlns:a16="http://schemas.microsoft.com/office/drawing/2014/main" id="{F68ABAF8-4DB3-A642-974A-62B1A144C72F}"/>
              </a:ext>
            </a:extLst>
          </p:cNvPr>
          <p:cNvSpPr>
            <a:spLocks noGrp="1"/>
          </p:cNvSpPr>
          <p:nvPr>
            <p:ph type="body" sz="quarter" idx="25" hasCustomPrompt="1"/>
          </p:nvPr>
        </p:nvSpPr>
        <p:spPr>
          <a:xfrm>
            <a:off x="9183862" y="3423667"/>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50" name="Text Placeholder 30">
            <a:extLst>
              <a:ext uri="{FF2B5EF4-FFF2-40B4-BE49-F238E27FC236}">
                <a16:creationId xmlns:a16="http://schemas.microsoft.com/office/drawing/2014/main" id="{213F02AA-6A65-AB43-9898-E61331CC6E7A}"/>
              </a:ext>
            </a:extLst>
          </p:cNvPr>
          <p:cNvSpPr>
            <a:spLocks noGrp="1"/>
          </p:cNvSpPr>
          <p:nvPr>
            <p:ph type="body" sz="quarter" idx="26" hasCustomPrompt="1"/>
          </p:nvPr>
        </p:nvSpPr>
        <p:spPr>
          <a:xfrm>
            <a:off x="10593111" y="3423666"/>
            <a:ext cx="715099" cy="815067"/>
          </a:xfrm>
        </p:spPr>
        <p:txBody>
          <a:bodyPr anchor="ctr" anchorCtr="1">
            <a:noAutofit/>
          </a:bodyPr>
          <a:lstStyle>
            <a:lvl1pPr marL="0" indent="0" algn="ctr">
              <a:buNone/>
              <a:defRPr sz="1400">
                <a:solidFill>
                  <a:srgbClr val="343433"/>
                </a:solidFill>
                <a:latin typeface="Trade Gothic LT Std"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M/D</a:t>
            </a:r>
          </a:p>
        </p:txBody>
      </p:sp>
      <p:sp>
        <p:nvSpPr>
          <p:cNvPr id="56" name="Title 55">
            <a:extLst>
              <a:ext uri="{FF2B5EF4-FFF2-40B4-BE49-F238E27FC236}">
                <a16:creationId xmlns:a16="http://schemas.microsoft.com/office/drawing/2014/main" id="{DD9FF0EC-8E88-174F-8711-F83CD9A019A5}"/>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82233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16DC-B861-054E-9C3B-EEF0DF2287C2}"/>
              </a:ext>
            </a:extLst>
          </p:cNvPr>
          <p:cNvSpPr>
            <a:spLocks noGrp="1"/>
          </p:cNvSpPr>
          <p:nvPr>
            <p:ph type="title" hasCustomPrompt="1"/>
          </p:nvPr>
        </p:nvSpPr>
        <p:spPr>
          <a:xfrm>
            <a:off x="838200" y="3810001"/>
            <a:ext cx="10515600" cy="642256"/>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38DA2D9-9151-F54E-9A5D-B806A1F57FA3}"/>
              </a:ext>
            </a:extLst>
          </p:cNvPr>
          <p:cNvSpPr>
            <a:spLocks noGrp="1"/>
          </p:cNvSpPr>
          <p:nvPr>
            <p:ph type="body" idx="1"/>
          </p:nvPr>
        </p:nvSpPr>
        <p:spPr>
          <a:xfrm>
            <a:off x="831850" y="4763914"/>
            <a:ext cx="10515600" cy="1314447"/>
          </a:xfrm>
          <a:prstGeom prst="rect">
            <a:avLst/>
          </a:prstGeom>
        </p:spPr>
        <p:txBody>
          <a:bodyPr/>
          <a:lstStyle>
            <a:lvl1pPr marL="0" indent="0">
              <a:buNone/>
              <a:defRPr sz="2400">
                <a:solidFill>
                  <a:srgbClr val="3434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30372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Title-Sub">
    <p:bg>
      <p:bgPr>
        <a:solidFill>
          <a:srgbClr val="34343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F05A5A-B876-BB41-9A3D-F659DD727F7A}"/>
              </a:ext>
            </a:extLst>
          </p:cNvPr>
          <p:cNvSpPr>
            <a:spLocks noGrp="1"/>
          </p:cNvSpPr>
          <p:nvPr>
            <p:ph type="title" hasCustomPrompt="1"/>
          </p:nvPr>
        </p:nvSpPr>
        <p:spPr>
          <a:xfrm>
            <a:off x="838200" y="3810001"/>
            <a:ext cx="10515600" cy="642256"/>
          </a:xfrm>
          <a:prstGeom prst="rect">
            <a:avLst/>
          </a:prstGeom>
        </p:spPr>
        <p:txBody>
          <a:bodyPr/>
          <a:lstStyle>
            <a:lvl1pPr>
              <a:defRPr>
                <a:solidFill>
                  <a:schemeClr val="bg1"/>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7BD0FBA7-3BAD-D84C-ABE1-4FE33BB4C5F8}"/>
              </a:ext>
            </a:extLst>
          </p:cNvPr>
          <p:cNvSpPr>
            <a:spLocks noGrp="1"/>
          </p:cNvSpPr>
          <p:nvPr>
            <p:ph type="body" idx="1"/>
          </p:nvPr>
        </p:nvSpPr>
        <p:spPr>
          <a:xfrm>
            <a:off x="831850" y="4763914"/>
            <a:ext cx="10515600" cy="131444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2359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Title-Sub">
    <p:bg>
      <p:bgPr>
        <a:solidFill>
          <a:srgbClr val="71A3C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F05A5A-B876-BB41-9A3D-F659DD727F7A}"/>
              </a:ext>
            </a:extLst>
          </p:cNvPr>
          <p:cNvSpPr>
            <a:spLocks noGrp="1"/>
          </p:cNvSpPr>
          <p:nvPr>
            <p:ph type="title" hasCustomPrompt="1"/>
          </p:nvPr>
        </p:nvSpPr>
        <p:spPr>
          <a:xfrm>
            <a:off x="838200" y="3810001"/>
            <a:ext cx="10515600" cy="642256"/>
          </a:xfrm>
          <a:prstGeom prst="rect">
            <a:avLst/>
          </a:prstGeom>
        </p:spPr>
        <p:txBody>
          <a:bodyPr/>
          <a:lstStyle>
            <a:lvl1pPr>
              <a:defRPr>
                <a:solidFill>
                  <a:schemeClr val="bg1"/>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7BD0FBA7-3BAD-D84C-ABE1-4FE33BB4C5F8}"/>
              </a:ext>
            </a:extLst>
          </p:cNvPr>
          <p:cNvSpPr>
            <a:spLocks noGrp="1"/>
          </p:cNvSpPr>
          <p:nvPr>
            <p:ph type="body" idx="1"/>
          </p:nvPr>
        </p:nvSpPr>
        <p:spPr>
          <a:xfrm>
            <a:off x="831850" y="4763914"/>
            <a:ext cx="10515600" cy="131444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4367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05E-D0B3-5A43-BD39-9B9130CCF3D1}"/>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58C74-8466-9849-8558-D2C1C9B8ADFF}"/>
              </a:ext>
            </a:extLst>
          </p:cNvPr>
          <p:cNvSpPr>
            <a:spLocks noGrp="1"/>
          </p:cNvSpPr>
          <p:nvPr>
            <p:ph idx="1"/>
          </p:nvPr>
        </p:nvSpPr>
        <p:spPr>
          <a:xfrm>
            <a:off x="627186" y="1122358"/>
            <a:ext cx="10534453" cy="440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65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05E-D0B3-5A43-BD39-9B9130CCF3D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58C74-8466-9849-8558-D2C1C9B8ADFF}"/>
              </a:ext>
            </a:extLst>
          </p:cNvPr>
          <p:cNvSpPr>
            <a:spLocks noGrp="1"/>
          </p:cNvSpPr>
          <p:nvPr>
            <p:ph idx="1"/>
          </p:nvPr>
        </p:nvSpPr>
        <p:spPr>
          <a:xfrm>
            <a:off x="627186" y="1122358"/>
            <a:ext cx="10534453" cy="4404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7050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3434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05E-D0B3-5A43-BD39-9B9130CCF3D1}"/>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4558C74-8466-9849-8558-D2C1C9B8ADFF}"/>
              </a:ext>
            </a:extLst>
          </p:cNvPr>
          <p:cNvSpPr>
            <a:spLocks noGrp="1"/>
          </p:cNvSpPr>
          <p:nvPr>
            <p:ph idx="1"/>
          </p:nvPr>
        </p:nvSpPr>
        <p:spPr>
          <a:xfrm>
            <a:off x="627186" y="1122358"/>
            <a:ext cx="10534453" cy="4404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7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71A3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05E-D0B3-5A43-BD39-9B9130CCF3D1}"/>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4558C74-8466-9849-8558-D2C1C9B8ADFF}"/>
              </a:ext>
            </a:extLst>
          </p:cNvPr>
          <p:cNvSpPr>
            <a:spLocks noGrp="1"/>
          </p:cNvSpPr>
          <p:nvPr>
            <p:ph idx="1"/>
          </p:nvPr>
        </p:nvSpPr>
        <p:spPr>
          <a:xfrm>
            <a:off x="627186" y="1122358"/>
            <a:ext cx="10534453" cy="4404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6409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A4F0-DEF0-084D-9C91-83703C90D0C2}"/>
              </a:ext>
            </a:extLst>
          </p:cNvPr>
          <p:cNvSpPr>
            <a:spLocks noGrp="1"/>
          </p:cNvSpPr>
          <p:nvPr>
            <p:ph type="ctrTitle" hasCustomPrompt="1"/>
          </p:nvPr>
        </p:nvSpPr>
        <p:spPr>
          <a:xfrm>
            <a:off x="339969" y="1708513"/>
            <a:ext cx="8241323" cy="2387600"/>
          </a:xfrm>
          <a:prstGeom prst="rect">
            <a:avLst/>
          </a:prstGeo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793ABD3-63C3-1C44-A70D-0EEA73388D8B}"/>
              </a:ext>
            </a:extLst>
          </p:cNvPr>
          <p:cNvSpPr>
            <a:spLocks noGrp="1"/>
          </p:cNvSpPr>
          <p:nvPr>
            <p:ph type="subTitle" idx="1"/>
          </p:nvPr>
        </p:nvSpPr>
        <p:spPr>
          <a:xfrm>
            <a:off x="339969" y="4188188"/>
            <a:ext cx="824132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3064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4D2-7CC0-C147-9C0B-9915C6A9E677}"/>
              </a:ext>
            </a:extLst>
          </p:cNvPr>
          <p:cNvSpPr>
            <a:spLocks noGrp="1"/>
          </p:cNvSpPr>
          <p:nvPr>
            <p:ph type="title" hasCustomPrompt="1"/>
          </p:nvPr>
        </p:nvSpPr>
        <p:spPr>
          <a:xfrm>
            <a:off x="831850" y="1709738"/>
            <a:ext cx="10515600" cy="2852737"/>
          </a:xfrm>
        </p:spPr>
        <p:txBody>
          <a:bodyPr anchor="b"/>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6D7A8F6-0189-1F4A-AB86-D826E873F9B7}"/>
              </a:ext>
            </a:extLst>
          </p:cNvPr>
          <p:cNvSpPr>
            <a:spLocks noGrp="1"/>
          </p:cNvSpPr>
          <p:nvPr>
            <p:ph type="body" idx="1"/>
          </p:nvPr>
        </p:nvSpPr>
        <p:spPr>
          <a:xfrm>
            <a:off x="831850" y="4763914"/>
            <a:ext cx="10515600" cy="1314447"/>
          </a:xfrm>
        </p:spPr>
        <p:txBody>
          <a:bodyPr/>
          <a:lstStyle>
            <a:lvl1pPr marL="0" indent="0">
              <a:buNone/>
              <a:defRPr sz="2400">
                <a:solidFill>
                  <a:srgbClr val="3434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E9311223-8DE0-E946-87A5-E4C6770B3231}"/>
              </a:ext>
            </a:extLst>
          </p:cNvPr>
          <p:cNvCxnSpPr>
            <a:cxnSpLocks/>
          </p:cNvCxnSpPr>
          <p:nvPr userDrawn="1"/>
        </p:nvCxnSpPr>
        <p:spPr>
          <a:xfrm>
            <a:off x="678789" y="4585053"/>
            <a:ext cx="10834421"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86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16DC-B861-054E-9C3B-EEF0DF2287C2}"/>
              </a:ext>
            </a:extLst>
          </p:cNvPr>
          <p:cNvSpPr>
            <a:spLocks noGrp="1"/>
          </p:cNvSpPr>
          <p:nvPr>
            <p:ph type="title" hasCustomPrompt="1"/>
          </p:nvPr>
        </p:nvSpPr>
        <p:spPr>
          <a:xfrm>
            <a:off x="838200" y="3810001"/>
            <a:ext cx="10515600" cy="642256"/>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38DA2D9-9151-F54E-9A5D-B806A1F57FA3}"/>
              </a:ext>
            </a:extLst>
          </p:cNvPr>
          <p:cNvSpPr>
            <a:spLocks noGrp="1"/>
          </p:cNvSpPr>
          <p:nvPr>
            <p:ph type="body" idx="1"/>
          </p:nvPr>
        </p:nvSpPr>
        <p:spPr>
          <a:xfrm>
            <a:off x="831850" y="4763914"/>
            <a:ext cx="10515600" cy="1314447"/>
          </a:xfrm>
          <a:prstGeom prst="rect">
            <a:avLst/>
          </a:prstGeom>
        </p:spPr>
        <p:txBody>
          <a:bodyPr/>
          <a:lstStyle>
            <a:lvl1pPr marL="0" indent="0">
              <a:buNone/>
              <a:defRPr sz="2400">
                <a:solidFill>
                  <a:srgbClr val="3434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45349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2875"/>
        <p:cNvGrpSpPr/>
        <p:nvPr/>
      </p:nvGrpSpPr>
      <p:grpSpPr>
        <a:xfrm>
          <a:off x="0" y="0"/>
          <a:ext cx="0" cy="0"/>
          <a:chOff x="0" y="0"/>
          <a:chExt cx="0" cy="0"/>
        </a:xfrm>
      </p:grpSpPr>
      <p:sp>
        <p:nvSpPr>
          <p:cNvPr id="2876" name="Google Shape;2876;p21"/>
          <p:cNvSpPr txBox="1">
            <a:spLocks noGrp="1"/>
          </p:cNvSpPr>
          <p:nvPr>
            <p:ph type="title"/>
          </p:nvPr>
        </p:nvSpPr>
        <p:spPr>
          <a:xfrm>
            <a:off x="838200" y="365125"/>
            <a:ext cx="76962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7" name="Google Shape;2877;p21"/>
          <p:cNvSpPr txBox="1">
            <a:spLocks noGrp="1"/>
          </p:cNvSpPr>
          <p:nvPr>
            <p:ph type="body" idx="1"/>
          </p:nvPr>
        </p:nvSpPr>
        <p:spPr>
          <a:xfrm>
            <a:off x="627186" y="1122358"/>
            <a:ext cx="10534500" cy="4404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1224817"/>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spTree>
    <p:extLst>
      <p:ext uri="{BB962C8B-B14F-4D97-AF65-F5344CB8AC3E}">
        <p14:creationId xmlns:p14="http://schemas.microsoft.com/office/powerpoint/2010/main" val="1721226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22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4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2" name="Holder 2"/>
          <p:cNvSpPr>
            <a:spLocks noGrp="1"/>
          </p:cNvSpPr>
          <p:nvPr>
            <p:ph type="title"/>
          </p:nvPr>
        </p:nvSpPr>
        <p:spPr/>
        <p:txBody>
          <a:bodyPr lIns="0" tIns="0" rIns="0" bIns="0"/>
          <a:lstStyle>
            <a:lvl1pPr>
              <a:defRPr sz="3200" b="0" i="0">
                <a:solidFill>
                  <a:schemeClr val="tx1"/>
                </a:solidFill>
                <a:latin typeface="Trade Gothic LT Std"/>
                <a:cs typeface="Trade Gothic LT Std"/>
              </a:defRPr>
            </a:lvl1pPr>
          </a:lstStyle>
          <a:p>
            <a:endParaRPr/>
          </a:p>
        </p:txBody>
      </p:sp>
      <p:sp>
        <p:nvSpPr>
          <p:cNvPr id="3" name="Holder 3"/>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3811223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Blank">
    <p:bg>
      <p:bgPr>
        <a:solidFill>
          <a:srgbClr val="3434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716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Blank">
    <p:bg>
      <p:bgPr>
        <a:solidFill>
          <a:srgbClr val="71A3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84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spTree>
    <p:extLst>
      <p:ext uri="{BB962C8B-B14F-4D97-AF65-F5344CB8AC3E}">
        <p14:creationId xmlns:p14="http://schemas.microsoft.com/office/powerpoint/2010/main" val="396282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63BF43-A2D2-5C41-A350-75DF64ED5F70}"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E89C6-9E12-CC4C-9B25-3FA47B3FC0CC}" type="slidenum">
              <a:rPr lang="en-US" smtClean="0"/>
              <a:t>‹#›</a:t>
            </a:fld>
            <a:endParaRPr lang="en-US"/>
          </a:p>
        </p:txBody>
      </p:sp>
    </p:spTree>
    <p:extLst>
      <p:ext uri="{BB962C8B-B14F-4D97-AF65-F5344CB8AC3E}">
        <p14:creationId xmlns:p14="http://schemas.microsoft.com/office/powerpoint/2010/main" val="187168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4D2-7CC0-C147-9C0B-9915C6A9E677}"/>
              </a:ext>
            </a:extLst>
          </p:cNvPr>
          <p:cNvSpPr>
            <a:spLocks noGrp="1"/>
          </p:cNvSpPr>
          <p:nvPr>
            <p:ph type="title" hasCustomPrompt="1"/>
          </p:nvPr>
        </p:nvSpPr>
        <p:spPr>
          <a:xfrm>
            <a:off x="831850" y="1709738"/>
            <a:ext cx="10515600" cy="2852737"/>
          </a:xfrm>
        </p:spPr>
        <p:txBody>
          <a:bodyPr anchor="b"/>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06D7A8F6-0189-1F4A-AB86-D826E873F9B7}"/>
              </a:ext>
            </a:extLst>
          </p:cNvPr>
          <p:cNvSpPr>
            <a:spLocks noGrp="1"/>
          </p:cNvSpPr>
          <p:nvPr>
            <p:ph type="body" idx="1"/>
          </p:nvPr>
        </p:nvSpPr>
        <p:spPr>
          <a:xfrm>
            <a:off x="831850" y="4763914"/>
            <a:ext cx="10515600" cy="1314447"/>
          </a:xfrm>
        </p:spPr>
        <p:txBody>
          <a:bodyPr/>
          <a:lstStyle>
            <a:lvl1pPr marL="0" indent="0">
              <a:buNone/>
              <a:defRPr sz="2400">
                <a:solidFill>
                  <a:srgbClr val="3434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E9311223-8DE0-E946-87A5-E4C6770B3231}"/>
              </a:ext>
            </a:extLst>
          </p:cNvPr>
          <p:cNvCxnSpPr>
            <a:cxnSpLocks/>
          </p:cNvCxnSpPr>
          <p:nvPr userDrawn="1"/>
        </p:nvCxnSpPr>
        <p:spPr>
          <a:xfrm>
            <a:off x="678789" y="4585053"/>
            <a:ext cx="10834421"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09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05E-D0B3-5A43-BD39-9B9130CCF3D1}"/>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58C74-8466-9849-8558-D2C1C9B8ADFF}"/>
              </a:ext>
            </a:extLst>
          </p:cNvPr>
          <p:cNvSpPr>
            <a:spLocks noGrp="1"/>
          </p:cNvSpPr>
          <p:nvPr>
            <p:ph idx="1"/>
          </p:nvPr>
        </p:nvSpPr>
        <p:spPr>
          <a:xfrm>
            <a:off x="627186" y="1122358"/>
            <a:ext cx="10534453" cy="4404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94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63BF43-A2D2-5C41-A350-75DF64ED5F70}"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E89C6-9E12-CC4C-9B25-3FA47B3FC0CC}" type="slidenum">
              <a:rPr lang="en-US" smtClean="0"/>
              <a:t>‹#›</a:t>
            </a:fld>
            <a:endParaRPr lang="en-US"/>
          </a:p>
        </p:txBody>
      </p:sp>
    </p:spTree>
    <p:extLst>
      <p:ext uri="{BB962C8B-B14F-4D97-AF65-F5344CB8AC3E}">
        <p14:creationId xmlns:p14="http://schemas.microsoft.com/office/powerpoint/2010/main" val="98389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2" name="Holder 2"/>
          <p:cNvSpPr>
            <a:spLocks noGrp="1"/>
          </p:cNvSpPr>
          <p:nvPr>
            <p:ph type="ctrTitle"/>
          </p:nvPr>
        </p:nvSpPr>
        <p:spPr>
          <a:xfrm>
            <a:off x="3654423" y="2438560"/>
            <a:ext cx="4883152" cy="6832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916237" y="3640835"/>
            <a:ext cx="6359525" cy="695960"/>
          </a:xfrm>
          <a:prstGeom prst="rect">
            <a:avLst/>
          </a:prstGeom>
        </p:spPr>
        <p:txBody>
          <a:bodyPr wrap="square" lIns="0" tIns="0" rIns="0" bIns="0">
            <a:spAutoFit/>
          </a:bodyPr>
          <a:lstStyle>
            <a:lvl1pPr>
              <a:defRPr sz="4400" b="0" i="0">
                <a:solidFill>
                  <a:schemeClr val="tx1"/>
                </a:solidFill>
                <a:latin typeface="Trade Gothic LT Std"/>
                <a:cs typeface="Trade Gothic LT Std"/>
              </a:defRPr>
            </a:lvl1pPr>
          </a:lstStyle>
          <a:p>
            <a:endParaRPr/>
          </a:p>
        </p:txBody>
      </p:sp>
      <p:sp>
        <p:nvSpPr>
          <p:cNvPr id="4" name="Holder 4"/>
          <p:cNvSpPr>
            <a:spLocks noGrp="1"/>
          </p:cNvSpPr>
          <p:nvPr>
            <p:ph type="ftr" sz="quarter" idx="5"/>
          </p:nvPr>
        </p:nvSpPr>
        <p:spPr/>
        <p:txBody>
          <a:bodyPr lIns="0" tIns="0" rIns="0" bIns="0"/>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4174910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theme" Target="../theme/theme6.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1A3C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CC781-A6AE-6249-B33D-D67A30708D03}"/>
              </a:ext>
            </a:extLst>
          </p:cNvPr>
          <p:cNvSpPr/>
          <p:nvPr userDrawn="1"/>
        </p:nvSpPr>
        <p:spPr>
          <a:xfrm>
            <a:off x="8815754" y="1"/>
            <a:ext cx="33762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late, food, drawing, clock&#10;&#10;Description automatically generated">
            <a:extLst>
              <a:ext uri="{FF2B5EF4-FFF2-40B4-BE49-F238E27FC236}">
                <a16:creationId xmlns:a16="http://schemas.microsoft.com/office/drawing/2014/main" id="{F1F5D84C-BF17-1348-8445-10A0CF65383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275807" y="747002"/>
            <a:ext cx="2449224" cy="561807"/>
          </a:xfrm>
          <a:prstGeom prst="rect">
            <a:avLst/>
          </a:prstGeom>
        </p:spPr>
      </p:pic>
      <p:sp>
        <p:nvSpPr>
          <p:cNvPr id="9" name="Title 1">
            <a:extLst>
              <a:ext uri="{FF2B5EF4-FFF2-40B4-BE49-F238E27FC236}">
                <a16:creationId xmlns:a16="http://schemas.microsoft.com/office/drawing/2014/main" id="{17C9CE8F-E81B-A949-8FD1-5EF567453C63}"/>
              </a:ext>
            </a:extLst>
          </p:cNvPr>
          <p:cNvSpPr txBox="1">
            <a:spLocks/>
          </p:cNvSpPr>
          <p:nvPr userDrawn="1"/>
        </p:nvSpPr>
        <p:spPr>
          <a:xfrm>
            <a:off x="9275807" y="6172806"/>
            <a:ext cx="2449224" cy="363837"/>
          </a:xfrm>
          <a:prstGeom prst="rect">
            <a:avLst/>
          </a:prstGeom>
          <a:no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343433"/>
                </a:solidFill>
                <a:latin typeface="Trade Gothic LT Std" pitchFamily="2" charset="0"/>
              </a:rPr>
              <a:t>SEAKINGWDC.ORG</a:t>
            </a:r>
          </a:p>
        </p:txBody>
      </p:sp>
      <p:sp>
        <p:nvSpPr>
          <p:cNvPr id="5" name="Title Placeholder 4">
            <a:extLst>
              <a:ext uri="{FF2B5EF4-FFF2-40B4-BE49-F238E27FC236}">
                <a16:creationId xmlns:a16="http://schemas.microsoft.com/office/drawing/2014/main" id="{C952017D-F43D-2F44-9E52-A0D8E1177486}"/>
              </a:ext>
            </a:extLst>
          </p:cNvPr>
          <p:cNvSpPr>
            <a:spLocks noGrp="1"/>
          </p:cNvSpPr>
          <p:nvPr>
            <p:ph type="title"/>
          </p:nvPr>
        </p:nvSpPr>
        <p:spPr>
          <a:xfrm>
            <a:off x="838200" y="365125"/>
            <a:ext cx="7696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62A0A6BF-8FAE-8849-AFB7-6375B2680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8876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1A3C2"/>
            </a:gs>
            <a:gs pos="99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F8D15-B199-D44C-8ACE-E27414BCA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8975D-D896-184E-B665-5C0FF6FBD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CAEE57E-1D48-5F47-874C-424905D5142F}"/>
              </a:ext>
            </a:extLst>
          </p:cNvPr>
          <p:cNvSpPr/>
          <p:nvPr userDrawn="1"/>
        </p:nvSpPr>
        <p:spPr>
          <a:xfrm>
            <a:off x="11449882" y="6523335"/>
            <a:ext cx="477806" cy="307777"/>
          </a:xfrm>
          <a:prstGeom prst="rect">
            <a:avLst/>
          </a:prstGeom>
        </p:spPr>
        <p:txBody>
          <a:bodyPr wrap="square">
            <a:spAutoFit/>
          </a:bodyPr>
          <a:lstStyle/>
          <a:p>
            <a:fld id="{A6D6331A-1C3D-C646-A9D3-7623A1A26839}" type="slidenum">
              <a:rPr lang="en-US" sz="1400" smtClean="0">
                <a:solidFill>
                  <a:srgbClr val="343433"/>
                </a:solidFill>
                <a:latin typeface="Trade Gothic LT Std" pitchFamily="2" charset="0"/>
              </a:rPr>
              <a:t>‹#›</a:t>
            </a:fld>
            <a:endParaRPr lang="en-US" sz="1400">
              <a:solidFill>
                <a:srgbClr val="343433"/>
              </a:solidFill>
              <a:latin typeface="Trade Gothic LT Std" pitchFamily="2" charset="0"/>
            </a:endParaRPr>
          </a:p>
        </p:txBody>
      </p:sp>
      <p:sp>
        <p:nvSpPr>
          <p:cNvPr id="8" name="Rectangle 7">
            <a:extLst>
              <a:ext uri="{FF2B5EF4-FFF2-40B4-BE49-F238E27FC236}">
                <a16:creationId xmlns:a16="http://schemas.microsoft.com/office/drawing/2014/main" id="{8A18340D-08E1-014D-9AB8-423B5E1A9783}"/>
              </a:ext>
            </a:extLst>
          </p:cNvPr>
          <p:cNvSpPr/>
          <p:nvPr userDrawn="1"/>
        </p:nvSpPr>
        <p:spPr>
          <a:xfrm>
            <a:off x="264312" y="6523335"/>
            <a:ext cx="1790730" cy="307777"/>
          </a:xfrm>
          <a:prstGeom prst="rect">
            <a:avLst/>
          </a:prstGeom>
        </p:spPr>
        <p:txBody>
          <a:bodyPr wrap="square">
            <a:spAutoFit/>
          </a:bodyPr>
          <a:lstStyle/>
          <a:p>
            <a:r>
              <a:rPr lang="en-US" sz="1400" b="1" i="0" u="none">
                <a:solidFill>
                  <a:srgbClr val="343433"/>
                </a:solidFill>
                <a:latin typeface="Trade Gothic LT Std Bold" pitchFamily="2" charset="0"/>
              </a:rPr>
              <a:t>SEAKINGWDC.ORG</a:t>
            </a:r>
          </a:p>
        </p:txBody>
      </p:sp>
    </p:spTree>
    <p:extLst>
      <p:ext uri="{BB962C8B-B14F-4D97-AF65-F5344CB8AC3E}">
        <p14:creationId xmlns:p14="http://schemas.microsoft.com/office/powerpoint/2010/main" val="3425107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99888"/>
            <a:ext cx="12192000" cy="358140"/>
          </a:xfrm>
          <a:custGeom>
            <a:avLst/>
            <a:gdLst/>
            <a:ahLst/>
            <a:cxnLst/>
            <a:rect l="l" t="t" r="r" b="b"/>
            <a:pathLst>
              <a:path w="12192000" h="358140">
                <a:moveTo>
                  <a:pt x="12192000" y="0"/>
                </a:moveTo>
                <a:lnTo>
                  <a:pt x="0" y="0"/>
                </a:lnTo>
                <a:lnTo>
                  <a:pt x="0" y="358111"/>
                </a:lnTo>
                <a:lnTo>
                  <a:pt x="12192000" y="358111"/>
                </a:lnTo>
                <a:lnTo>
                  <a:pt x="12192000" y="0"/>
                </a:lnTo>
                <a:close/>
              </a:path>
            </a:pathLst>
          </a:custGeom>
          <a:solidFill>
            <a:srgbClr val="71A3C2"/>
          </a:solidFill>
        </p:spPr>
        <p:txBody>
          <a:bodyPr wrap="square" lIns="0" tIns="0" rIns="0" bIns="0" rtlCol="0"/>
          <a:lstStyle/>
          <a:p>
            <a:endParaRPr/>
          </a:p>
        </p:txBody>
      </p:sp>
      <p:sp>
        <p:nvSpPr>
          <p:cNvPr id="17" name="bg object 17"/>
          <p:cNvSpPr/>
          <p:nvPr/>
        </p:nvSpPr>
        <p:spPr>
          <a:xfrm>
            <a:off x="314225" y="850040"/>
            <a:ext cx="10835005" cy="0"/>
          </a:xfrm>
          <a:custGeom>
            <a:avLst/>
            <a:gdLst/>
            <a:ahLst/>
            <a:cxnLst/>
            <a:rect l="l" t="t" r="r" b="b"/>
            <a:pathLst>
              <a:path w="10835005">
                <a:moveTo>
                  <a:pt x="0" y="0"/>
                </a:moveTo>
                <a:lnTo>
                  <a:pt x="10834421" y="1"/>
                </a:lnTo>
              </a:path>
            </a:pathLst>
          </a:custGeom>
          <a:ln w="19050">
            <a:solidFill>
              <a:srgbClr val="71A3C2"/>
            </a:solidFill>
          </a:ln>
        </p:spPr>
        <p:txBody>
          <a:bodyPr wrap="square" lIns="0" tIns="0" rIns="0" bIns="0" rtlCol="0"/>
          <a:lstStyle/>
          <a:p>
            <a:endParaRPr/>
          </a:p>
        </p:txBody>
      </p:sp>
      <p:pic>
        <p:nvPicPr>
          <p:cNvPr id="18" name="bg object 18"/>
          <p:cNvPicPr/>
          <p:nvPr/>
        </p:nvPicPr>
        <p:blipFill>
          <a:blip r:embed="rId8" cstate="print">
            <a:extLst>
              <a:ext uri="{28A0092B-C50C-407E-A947-70E740481C1C}">
                <a14:useLocalDpi xmlns:a14="http://schemas.microsoft.com/office/drawing/2010/main"/>
              </a:ext>
            </a:extLst>
          </a:blip>
          <a:stretch>
            <a:fillRect/>
          </a:stretch>
        </p:blipFill>
        <p:spPr>
          <a:xfrm>
            <a:off x="11434500" y="629503"/>
            <a:ext cx="443273" cy="443273"/>
          </a:xfrm>
          <a:prstGeom prst="rect">
            <a:avLst/>
          </a:prstGeom>
        </p:spPr>
      </p:pic>
      <p:sp>
        <p:nvSpPr>
          <p:cNvPr id="2" name="Holder 2"/>
          <p:cNvSpPr>
            <a:spLocks noGrp="1"/>
          </p:cNvSpPr>
          <p:nvPr>
            <p:ph type="title"/>
          </p:nvPr>
        </p:nvSpPr>
        <p:spPr>
          <a:xfrm>
            <a:off x="392965" y="47244"/>
            <a:ext cx="4632325" cy="513080"/>
          </a:xfrm>
          <a:prstGeom prst="rect">
            <a:avLst/>
          </a:prstGeom>
        </p:spPr>
        <p:txBody>
          <a:bodyPr wrap="square" lIns="0" tIns="0" rIns="0" bIns="0">
            <a:spAutoFit/>
          </a:bodyPr>
          <a:lstStyle>
            <a:lvl1pPr>
              <a:defRPr sz="3200" b="0" i="0">
                <a:solidFill>
                  <a:schemeClr val="tx1"/>
                </a:solidFill>
                <a:latin typeface="Trade Gothic LT Std"/>
                <a:cs typeface="Trade Gothic LT Std"/>
              </a:defRPr>
            </a:lvl1pPr>
          </a:lstStyle>
          <a:p>
            <a:endParaRPr/>
          </a:p>
        </p:txBody>
      </p:sp>
      <p:sp>
        <p:nvSpPr>
          <p:cNvPr id="3" name="Holder 3"/>
          <p:cNvSpPr>
            <a:spLocks noGrp="1"/>
          </p:cNvSpPr>
          <p:nvPr>
            <p:ph type="body" idx="1"/>
          </p:nvPr>
        </p:nvSpPr>
        <p:spPr>
          <a:xfrm>
            <a:off x="454190" y="1709329"/>
            <a:ext cx="11079480" cy="2494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3052" y="6562928"/>
            <a:ext cx="1355089" cy="238759"/>
          </a:xfrm>
          <a:prstGeom prst="rect">
            <a:avLst/>
          </a:prstGeom>
        </p:spPr>
        <p:txBody>
          <a:bodyPr wrap="square" lIns="0" tIns="0" rIns="0" bIns="0">
            <a:spAutoFit/>
          </a:bodyPr>
          <a:lstStyle>
            <a:lvl1pPr>
              <a:defRPr sz="1400" b="1" i="0">
                <a:solidFill>
                  <a:schemeClr val="bg1"/>
                </a:solidFill>
                <a:latin typeface="Trade Gothic LT Std Bold"/>
                <a:cs typeface="Trade Gothic LT Std Bold"/>
              </a:defRPr>
            </a:lvl1pPr>
          </a:lstStyle>
          <a:p>
            <a:pPr marL="12700">
              <a:lnSpc>
                <a:spcPct val="100000"/>
              </a:lnSpc>
              <a:spcBef>
                <a:spcPts val="60"/>
              </a:spcBef>
            </a:pPr>
            <a:r>
              <a:rPr spc="-160">
                <a:solidFill>
                  <a:srgbClr val="343433"/>
                </a:solidFill>
              </a:rPr>
              <a:t>SEAKINGWDC.ORG</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10/28/2022</a:t>
            </a:fld>
            <a:endParaRPr lang="en-US"/>
          </a:p>
        </p:txBody>
      </p:sp>
      <p:sp>
        <p:nvSpPr>
          <p:cNvPr id="6" name="Holder 6"/>
          <p:cNvSpPr>
            <a:spLocks noGrp="1"/>
          </p:cNvSpPr>
          <p:nvPr>
            <p:ph type="sldNum" sz="quarter" idx="7"/>
          </p:nvPr>
        </p:nvSpPr>
        <p:spPr>
          <a:xfrm>
            <a:off x="11503221" y="6564883"/>
            <a:ext cx="304800" cy="236220"/>
          </a:xfrm>
          <a:prstGeom prst="rect">
            <a:avLst/>
          </a:prstGeom>
        </p:spPr>
        <p:txBody>
          <a:bodyPr wrap="square" lIns="0" tIns="0" rIns="0" bIns="0">
            <a:spAutoFit/>
          </a:bodyPr>
          <a:lstStyle>
            <a:lvl1pPr>
              <a:defRPr sz="1400" b="0" i="0">
                <a:solidFill>
                  <a:schemeClr val="bg1"/>
                </a:solidFill>
                <a:latin typeface="Trade Gothic LT Std"/>
                <a:cs typeface="Trade Gothic LT Std"/>
              </a:defRPr>
            </a:lvl1pPr>
          </a:lstStyle>
          <a:p>
            <a:pPr marL="38100">
              <a:lnSpc>
                <a:spcPct val="100000"/>
              </a:lnSpc>
              <a:spcBef>
                <a:spcPts val="40"/>
              </a:spcBef>
            </a:pPr>
            <a:fld id="{81D60167-4931-47E6-BA6A-407CBD079E47}" type="slidenum">
              <a:rPr dirty="0">
                <a:solidFill>
                  <a:srgbClr val="343433"/>
                </a:solidFill>
              </a:rPr>
              <a:t>‹#›</a:t>
            </a:fld>
            <a:endParaRPr>
              <a:solidFill>
                <a:srgbClr val="343433"/>
              </a:solidFill>
            </a:endParaRPr>
          </a:p>
        </p:txBody>
      </p:sp>
    </p:spTree>
    <p:extLst>
      <p:ext uri="{BB962C8B-B14F-4D97-AF65-F5344CB8AC3E}">
        <p14:creationId xmlns:p14="http://schemas.microsoft.com/office/powerpoint/2010/main" val="34887233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2805A-C49A-86A4-7379-0AA275047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72321-E2A1-7822-1541-7C2C5218E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F0B6-EF49-4835-CF46-E015BC309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3059B-5F5F-4BA5-BFB6-00325CC30D95}" type="datetimeFigureOut">
              <a:rPr lang="en-US" smtClean="0"/>
              <a:t>10/28/2022</a:t>
            </a:fld>
            <a:endParaRPr lang="en-US"/>
          </a:p>
        </p:txBody>
      </p:sp>
      <p:sp>
        <p:nvSpPr>
          <p:cNvPr id="5" name="Footer Placeholder 4">
            <a:extLst>
              <a:ext uri="{FF2B5EF4-FFF2-40B4-BE49-F238E27FC236}">
                <a16:creationId xmlns:a16="http://schemas.microsoft.com/office/drawing/2014/main" id="{34E966BA-FE5C-5180-C5B8-10B0C5903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63496F-9A54-EAA7-7700-0AEA45C5E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FF96-191D-4B29-B8F4-31B4C39AC344}" type="slidenum">
              <a:rPr lang="en-US" smtClean="0"/>
              <a:t>‹#›</a:t>
            </a:fld>
            <a:endParaRPr lang="en-US"/>
          </a:p>
        </p:txBody>
      </p:sp>
    </p:spTree>
    <p:extLst>
      <p:ext uri="{BB962C8B-B14F-4D97-AF65-F5344CB8AC3E}">
        <p14:creationId xmlns:p14="http://schemas.microsoft.com/office/powerpoint/2010/main" val="13682026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31D810-7BFB-C147-8DFE-2291C8C8FA1D}"/>
              </a:ext>
            </a:extLst>
          </p:cNvPr>
          <p:cNvSpPr/>
          <p:nvPr userDrawn="1"/>
        </p:nvSpPr>
        <p:spPr>
          <a:xfrm>
            <a:off x="0" y="6499889"/>
            <a:ext cx="12192000" cy="358111"/>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E1EBE6-5627-6A4F-8E91-18AC4017B411}"/>
              </a:ext>
            </a:extLst>
          </p:cNvPr>
          <p:cNvSpPr/>
          <p:nvPr userDrawn="1"/>
        </p:nvSpPr>
        <p:spPr>
          <a:xfrm>
            <a:off x="11449882" y="6523335"/>
            <a:ext cx="477806" cy="307777"/>
          </a:xfrm>
          <a:prstGeom prst="rect">
            <a:avLst/>
          </a:prstGeom>
        </p:spPr>
        <p:txBody>
          <a:bodyPr wrap="square">
            <a:spAutoFit/>
          </a:bodyPr>
          <a:lstStyle/>
          <a:p>
            <a:fld id="{A6D6331A-1C3D-C646-A9D3-7623A1A26839}" type="slidenum">
              <a:rPr lang="en-US" sz="1400" smtClean="0">
                <a:solidFill>
                  <a:schemeClr val="bg1"/>
                </a:solidFill>
                <a:latin typeface="Trade Gothic LT Std" pitchFamily="2" charset="0"/>
              </a:rPr>
              <a:t>‹#›</a:t>
            </a:fld>
            <a:endParaRPr lang="en-US" sz="1400" dirty="0">
              <a:solidFill>
                <a:schemeClr val="bg1"/>
              </a:solidFill>
              <a:latin typeface="Trade Gothic LT Std" pitchFamily="2" charset="0"/>
            </a:endParaRPr>
          </a:p>
        </p:txBody>
      </p:sp>
      <p:sp>
        <p:nvSpPr>
          <p:cNvPr id="13" name="Rectangle 12">
            <a:extLst>
              <a:ext uri="{FF2B5EF4-FFF2-40B4-BE49-F238E27FC236}">
                <a16:creationId xmlns:a16="http://schemas.microsoft.com/office/drawing/2014/main" id="{1D9778C9-6EE0-F245-922E-3C26B42E46CB}"/>
              </a:ext>
            </a:extLst>
          </p:cNvPr>
          <p:cNvSpPr/>
          <p:nvPr userDrawn="1"/>
        </p:nvSpPr>
        <p:spPr>
          <a:xfrm>
            <a:off x="264312" y="6523335"/>
            <a:ext cx="1790730" cy="307777"/>
          </a:xfrm>
          <a:prstGeom prst="rect">
            <a:avLst/>
          </a:prstGeom>
        </p:spPr>
        <p:txBody>
          <a:bodyPr wrap="square">
            <a:spAutoFit/>
          </a:bodyPr>
          <a:lstStyle/>
          <a:p>
            <a:r>
              <a:rPr lang="en-US" sz="1400" b="1" i="0" u="none" dirty="0">
                <a:solidFill>
                  <a:schemeClr val="bg1"/>
                </a:solidFill>
                <a:latin typeface="Trade Gothic LT Std Bold" pitchFamily="2" charset="0"/>
              </a:rPr>
              <a:t>SEAKINGWDC.ORG</a:t>
            </a:r>
          </a:p>
        </p:txBody>
      </p:sp>
      <p:cxnSp>
        <p:nvCxnSpPr>
          <p:cNvPr id="11" name="Straight Connector 10">
            <a:extLst>
              <a:ext uri="{FF2B5EF4-FFF2-40B4-BE49-F238E27FC236}">
                <a16:creationId xmlns:a16="http://schemas.microsoft.com/office/drawing/2014/main" id="{68F9E182-6B42-EE46-8516-97D066187B25}"/>
              </a:ext>
            </a:extLst>
          </p:cNvPr>
          <p:cNvCxnSpPr>
            <a:cxnSpLocks/>
          </p:cNvCxnSpPr>
          <p:nvPr userDrawn="1"/>
        </p:nvCxnSpPr>
        <p:spPr>
          <a:xfrm>
            <a:off x="678789" y="4585053"/>
            <a:ext cx="10834421"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2103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31D810-7BFB-C147-8DFE-2291C8C8FA1D}"/>
              </a:ext>
            </a:extLst>
          </p:cNvPr>
          <p:cNvSpPr/>
          <p:nvPr userDrawn="1"/>
        </p:nvSpPr>
        <p:spPr>
          <a:xfrm>
            <a:off x="0" y="6499889"/>
            <a:ext cx="12192000" cy="358111"/>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B9FA4CB-75E2-B741-A447-E01CB2CD0C0F}"/>
              </a:ext>
            </a:extLst>
          </p:cNvPr>
          <p:cNvSpPr>
            <a:spLocks noGrp="1"/>
          </p:cNvSpPr>
          <p:nvPr>
            <p:ph type="title"/>
          </p:nvPr>
        </p:nvSpPr>
        <p:spPr>
          <a:xfrm>
            <a:off x="314225" y="107220"/>
            <a:ext cx="11039575" cy="68257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BF81D06-3E3F-B54B-B69C-CC4BE8987E28}"/>
              </a:ext>
            </a:extLst>
          </p:cNvPr>
          <p:cNvSpPr>
            <a:spLocks noGrp="1"/>
          </p:cNvSpPr>
          <p:nvPr>
            <p:ph type="body" idx="1"/>
          </p:nvPr>
        </p:nvSpPr>
        <p:spPr>
          <a:xfrm>
            <a:off x="819345" y="1391989"/>
            <a:ext cx="10534453" cy="44049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FE1EBE6-5627-6A4F-8E91-18AC4017B411}"/>
              </a:ext>
            </a:extLst>
          </p:cNvPr>
          <p:cNvSpPr/>
          <p:nvPr userDrawn="1"/>
        </p:nvSpPr>
        <p:spPr>
          <a:xfrm>
            <a:off x="11449882" y="6523335"/>
            <a:ext cx="477806" cy="307777"/>
          </a:xfrm>
          <a:prstGeom prst="rect">
            <a:avLst/>
          </a:prstGeom>
        </p:spPr>
        <p:txBody>
          <a:bodyPr wrap="square">
            <a:spAutoFit/>
          </a:bodyPr>
          <a:lstStyle/>
          <a:p>
            <a:fld id="{A6D6331A-1C3D-C646-A9D3-7623A1A26839}" type="slidenum">
              <a:rPr lang="en-US" sz="1400" smtClean="0">
                <a:solidFill>
                  <a:schemeClr val="bg1"/>
                </a:solidFill>
                <a:latin typeface="Trade Gothic LT Std" pitchFamily="2" charset="0"/>
              </a:rPr>
              <a:t>‹#›</a:t>
            </a:fld>
            <a:endParaRPr lang="en-US" sz="1400" dirty="0">
              <a:solidFill>
                <a:schemeClr val="bg1"/>
              </a:solidFill>
              <a:latin typeface="Trade Gothic LT Std" pitchFamily="2" charset="0"/>
            </a:endParaRPr>
          </a:p>
        </p:txBody>
      </p:sp>
      <p:cxnSp>
        <p:nvCxnSpPr>
          <p:cNvPr id="6" name="Straight Connector 5">
            <a:extLst>
              <a:ext uri="{FF2B5EF4-FFF2-40B4-BE49-F238E27FC236}">
                <a16:creationId xmlns:a16="http://schemas.microsoft.com/office/drawing/2014/main" id="{EFE20642-27C1-3D42-8C7A-478AA6D83C72}"/>
              </a:ext>
            </a:extLst>
          </p:cNvPr>
          <p:cNvCxnSpPr>
            <a:cxnSpLocks/>
          </p:cNvCxnSpPr>
          <p:nvPr userDrawn="1"/>
        </p:nvCxnSpPr>
        <p:spPr>
          <a:xfrm>
            <a:off x="314225" y="850040"/>
            <a:ext cx="10834421"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937FD32F-F0F9-724D-AC40-2CB9A772E5D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434501" y="629503"/>
            <a:ext cx="443274" cy="443274"/>
          </a:xfrm>
          <a:prstGeom prst="rect">
            <a:avLst/>
          </a:prstGeom>
        </p:spPr>
      </p:pic>
      <p:sp>
        <p:nvSpPr>
          <p:cNvPr id="13" name="Rectangle 12">
            <a:extLst>
              <a:ext uri="{FF2B5EF4-FFF2-40B4-BE49-F238E27FC236}">
                <a16:creationId xmlns:a16="http://schemas.microsoft.com/office/drawing/2014/main" id="{1D9778C9-6EE0-F245-922E-3C26B42E46CB}"/>
              </a:ext>
            </a:extLst>
          </p:cNvPr>
          <p:cNvSpPr/>
          <p:nvPr userDrawn="1"/>
        </p:nvSpPr>
        <p:spPr>
          <a:xfrm>
            <a:off x="264312" y="6523335"/>
            <a:ext cx="1790730" cy="307777"/>
          </a:xfrm>
          <a:prstGeom prst="rect">
            <a:avLst/>
          </a:prstGeom>
        </p:spPr>
        <p:txBody>
          <a:bodyPr wrap="square">
            <a:spAutoFit/>
          </a:bodyPr>
          <a:lstStyle/>
          <a:p>
            <a:r>
              <a:rPr lang="en-US" sz="1400" b="1" i="0" u="none" dirty="0">
                <a:solidFill>
                  <a:schemeClr val="bg1"/>
                </a:solidFill>
                <a:latin typeface="Trade Gothic LT Std Bold" pitchFamily="2" charset="0"/>
              </a:rPr>
              <a:t>SEAKINGWDC.ORG</a:t>
            </a:r>
          </a:p>
        </p:txBody>
      </p:sp>
    </p:spTree>
    <p:extLst>
      <p:ext uri="{BB962C8B-B14F-4D97-AF65-F5344CB8AC3E}">
        <p14:creationId xmlns:p14="http://schemas.microsoft.com/office/powerpoint/2010/main" val="2076570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8" r:id="rId7"/>
    <p:sldLayoutId id="2147483710" r:id="rId8"/>
    <p:sldLayoutId id="2147483711" r:id="rId9"/>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31D810-7BFB-C147-8DFE-2291C8C8FA1D}"/>
              </a:ext>
            </a:extLst>
          </p:cNvPr>
          <p:cNvSpPr/>
          <p:nvPr userDrawn="1"/>
        </p:nvSpPr>
        <p:spPr>
          <a:xfrm>
            <a:off x="0" y="6499889"/>
            <a:ext cx="12192000" cy="358111"/>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abon LT Std" panose="02020602060506020403" pitchFamily="18" charset="0"/>
            </a:endParaRPr>
          </a:p>
        </p:txBody>
      </p:sp>
      <p:sp>
        <p:nvSpPr>
          <p:cNvPr id="4" name="Rectangle 3">
            <a:extLst>
              <a:ext uri="{FF2B5EF4-FFF2-40B4-BE49-F238E27FC236}">
                <a16:creationId xmlns:a16="http://schemas.microsoft.com/office/drawing/2014/main" id="{6FE1EBE6-5627-6A4F-8E91-18AC4017B411}"/>
              </a:ext>
            </a:extLst>
          </p:cNvPr>
          <p:cNvSpPr/>
          <p:nvPr userDrawn="1"/>
        </p:nvSpPr>
        <p:spPr>
          <a:xfrm>
            <a:off x="11449882" y="6523335"/>
            <a:ext cx="477806" cy="307777"/>
          </a:xfrm>
          <a:prstGeom prst="rect">
            <a:avLst/>
          </a:prstGeom>
        </p:spPr>
        <p:txBody>
          <a:bodyPr wrap="square">
            <a:spAutoFit/>
          </a:bodyPr>
          <a:lstStyle/>
          <a:p>
            <a:fld id="{A6D6331A-1C3D-C646-A9D3-7623A1A26839}" type="slidenum">
              <a:rPr lang="en-US" sz="1400" smtClean="0">
                <a:solidFill>
                  <a:schemeClr val="bg1"/>
                </a:solidFill>
                <a:latin typeface="Trade Gothic LT Std" pitchFamily="2" charset="0"/>
              </a:rPr>
              <a:t>‹#›</a:t>
            </a:fld>
            <a:endParaRPr lang="en-US" sz="1400" dirty="0">
              <a:solidFill>
                <a:schemeClr val="bg1"/>
              </a:solidFill>
              <a:latin typeface="Trade Gothic LT Std" pitchFamily="2" charset="0"/>
            </a:endParaRPr>
          </a:p>
        </p:txBody>
      </p:sp>
      <p:sp>
        <p:nvSpPr>
          <p:cNvPr id="13" name="Rectangle 12">
            <a:extLst>
              <a:ext uri="{FF2B5EF4-FFF2-40B4-BE49-F238E27FC236}">
                <a16:creationId xmlns:a16="http://schemas.microsoft.com/office/drawing/2014/main" id="{1D9778C9-6EE0-F245-922E-3C26B42E46CB}"/>
              </a:ext>
            </a:extLst>
          </p:cNvPr>
          <p:cNvSpPr/>
          <p:nvPr userDrawn="1"/>
        </p:nvSpPr>
        <p:spPr>
          <a:xfrm>
            <a:off x="264312" y="6523335"/>
            <a:ext cx="1790730" cy="307777"/>
          </a:xfrm>
          <a:prstGeom prst="rect">
            <a:avLst/>
          </a:prstGeom>
        </p:spPr>
        <p:txBody>
          <a:bodyPr wrap="square">
            <a:spAutoFit/>
          </a:bodyPr>
          <a:lstStyle/>
          <a:p>
            <a:r>
              <a:rPr lang="en-US" sz="1400" b="1" i="0" u="none" dirty="0">
                <a:solidFill>
                  <a:schemeClr val="bg1"/>
                </a:solidFill>
                <a:latin typeface="Trade Gothic LT Std Bold" pitchFamily="2" charset="0"/>
              </a:rPr>
              <a:t>SEAKINGWDC.ORG</a:t>
            </a:r>
          </a:p>
        </p:txBody>
      </p:sp>
    </p:spTree>
    <p:extLst>
      <p:ext uri="{BB962C8B-B14F-4D97-AF65-F5344CB8AC3E}">
        <p14:creationId xmlns:p14="http://schemas.microsoft.com/office/powerpoint/2010/main" val="27149455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02131-22DB-4754-A433-C2056EBF56D5}"/>
              </a:ext>
            </a:extLst>
          </p:cNvPr>
          <p:cNvSpPr>
            <a:spLocks noGrp="1"/>
          </p:cNvSpPr>
          <p:nvPr>
            <p:ph type="title"/>
          </p:nvPr>
        </p:nvSpPr>
        <p:spPr>
          <a:xfrm>
            <a:off x="432000" y="432000"/>
            <a:ext cx="11340000" cy="540000"/>
          </a:xfrm>
          <a:prstGeom prst="rect">
            <a:avLst/>
          </a:prstGeom>
        </p:spPr>
        <p:txBody>
          <a:bodyPr vert="horz" lIns="0" tIns="0" rIns="0" bIns="0" rtlCol="0" anchor="t">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0150D3D-41CA-4DC7-907E-3C00ACD28A37}"/>
              </a:ext>
            </a:extLst>
          </p:cNvPr>
          <p:cNvSpPr>
            <a:spLocks noGrp="1"/>
          </p:cNvSpPr>
          <p:nvPr>
            <p:ph type="body" idx="1"/>
          </p:nvPr>
        </p:nvSpPr>
        <p:spPr>
          <a:xfrm>
            <a:off x="431999" y="1224000"/>
            <a:ext cx="11339999" cy="48587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7806C7A0-E91C-4A95-B866-B5D3FEE09319}"/>
              </a:ext>
            </a:extLst>
          </p:cNvPr>
          <p:cNvSpPr>
            <a:spLocks noGrp="1"/>
          </p:cNvSpPr>
          <p:nvPr>
            <p:ph type="ftr" sz="quarter" idx="3"/>
          </p:nvPr>
        </p:nvSpPr>
        <p:spPr>
          <a:xfrm>
            <a:off x="431999"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2F51BA1-B199-498E-8F99-F7D1F5869B9F}"/>
              </a:ext>
            </a:extLst>
          </p:cNvPr>
          <p:cNvSpPr>
            <a:spLocks noGrp="1"/>
          </p:cNvSpPr>
          <p:nvPr>
            <p:ph type="sldNum" sz="quarter" idx="4"/>
          </p:nvPr>
        </p:nvSpPr>
        <p:spPr>
          <a:xfrm>
            <a:off x="902879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DE164-D45A-44D8-82C5-2E0962BB70DA}" type="slidenum">
              <a:rPr lang="en-ZA" smtClean="0"/>
              <a:t>‹#›</a:t>
            </a:fld>
            <a:endParaRPr lang="en-ZA"/>
          </a:p>
        </p:txBody>
      </p:sp>
    </p:spTree>
    <p:extLst>
      <p:ext uri="{BB962C8B-B14F-4D97-AF65-F5344CB8AC3E}">
        <p14:creationId xmlns:p14="http://schemas.microsoft.com/office/powerpoint/2010/main" val="2763599730"/>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bject 7"/>
          <p:cNvSpPr txBox="1">
            <a:spLocks noGrp="1"/>
          </p:cNvSpPr>
          <p:nvPr>
            <p:ph type="ctrTitle"/>
          </p:nvPr>
        </p:nvSpPr>
        <p:spPr>
          <a:xfrm>
            <a:off x="339970" y="2547741"/>
            <a:ext cx="6384922" cy="1548372"/>
          </a:xfrm>
          <a:prstGeom prst="rect">
            <a:avLst/>
          </a:prstGeom>
          <a:solidFill>
            <a:srgbClr val="405E70">
              <a:alpha val="74000"/>
            </a:srgbClr>
          </a:solidFill>
        </p:spPr>
        <p:txBody>
          <a:bodyPr vert="horz" wrap="square" lIns="0" tIns="52069" rIns="0" bIns="0" rtlCol="0">
            <a:spAutoFit/>
          </a:bodyPr>
          <a:lstStyle/>
          <a:p>
            <a:pPr marL="90805" marR="440690">
              <a:lnSpc>
                <a:spcPct val="90200"/>
              </a:lnSpc>
              <a:spcBef>
                <a:spcPts val="409"/>
              </a:spcBef>
            </a:pPr>
            <a:r>
              <a:rPr sz="5400" spc="-5" dirty="0"/>
              <a:t>WDC </a:t>
            </a:r>
            <a:r>
              <a:rPr lang="en-US" sz="5400" spc="-5" dirty="0"/>
              <a:t>FULL BOARD MEETING</a:t>
            </a:r>
            <a:endParaRPr sz="5400" dirty="0"/>
          </a:p>
        </p:txBody>
      </p:sp>
      <p:sp>
        <p:nvSpPr>
          <p:cNvPr id="5" name="object 8">
            <a:extLst>
              <a:ext uri="{FF2B5EF4-FFF2-40B4-BE49-F238E27FC236}">
                <a16:creationId xmlns:a16="http://schemas.microsoft.com/office/drawing/2014/main" id="{A9DFCD8F-AA2E-BD43-9CA7-2AC3B223B6A0}"/>
              </a:ext>
            </a:extLst>
          </p:cNvPr>
          <p:cNvSpPr txBox="1">
            <a:spLocks noGrp="1"/>
          </p:cNvSpPr>
          <p:nvPr>
            <p:ph type="subTitle" idx="1"/>
          </p:nvPr>
        </p:nvSpPr>
        <p:spPr>
          <a:xfrm>
            <a:off x="339970" y="4188188"/>
            <a:ext cx="3433378" cy="359073"/>
          </a:xfrm>
          <a:prstGeom prst="rect">
            <a:avLst/>
          </a:prstGeom>
          <a:solidFill>
            <a:srgbClr val="405E70">
              <a:alpha val="74000"/>
            </a:srgbClr>
          </a:solidFill>
        </p:spPr>
        <p:txBody>
          <a:bodyPr vert="horz" wrap="square" lIns="0" tIns="0" rIns="0" bIns="0" rtlCol="0" anchor="t">
            <a:spAutoFit/>
          </a:bodyPr>
          <a:lstStyle/>
          <a:p>
            <a:pPr marL="90805">
              <a:lnSpc>
                <a:spcPts val="2830"/>
              </a:lnSpc>
            </a:pPr>
            <a:r>
              <a:rPr lang="en-US" spc="-5" dirty="0">
                <a:latin typeface="Sabon LT Std"/>
                <a:cs typeface="Sabon LT Std"/>
              </a:rPr>
              <a:t>September 15th</a:t>
            </a:r>
            <a:r>
              <a:rPr lang="en-US" sz="2400" spc="-5" dirty="0">
                <a:latin typeface="Sabon LT Std"/>
                <a:cs typeface="Sabon LT Std"/>
              </a:rPr>
              <a:t>, 2022</a:t>
            </a:r>
            <a:endParaRPr sz="2400" dirty="0">
              <a:latin typeface="Sabon LT Std"/>
              <a:cs typeface="Sabon LT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B6D-329F-19E3-A437-04017B0D35B0}"/>
              </a:ext>
            </a:extLst>
          </p:cNvPr>
          <p:cNvSpPr>
            <a:spLocks noGrp="1"/>
          </p:cNvSpPr>
          <p:nvPr>
            <p:ph type="title"/>
          </p:nvPr>
        </p:nvSpPr>
        <p:spPr/>
        <p:txBody>
          <a:bodyPr/>
          <a:lstStyle/>
          <a:p>
            <a:r>
              <a:rPr lang="en-US" dirty="0"/>
              <a:t>CONFERENCES</a:t>
            </a:r>
          </a:p>
        </p:txBody>
      </p:sp>
      <p:sp>
        <p:nvSpPr>
          <p:cNvPr id="5" name="Text Placeholder 4">
            <a:extLst>
              <a:ext uri="{FF2B5EF4-FFF2-40B4-BE49-F238E27FC236}">
                <a16:creationId xmlns:a16="http://schemas.microsoft.com/office/drawing/2014/main" id="{3965DF48-64AE-CC15-0C1C-051F63F4E4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50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3154"/>
        <p:cNvGrpSpPr/>
        <p:nvPr/>
      </p:nvGrpSpPr>
      <p:grpSpPr>
        <a:xfrm>
          <a:off x="0" y="0"/>
          <a:ext cx="0" cy="0"/>
          <a:chOff x="0" y="0"/>
          <a:chExt cx="0" cy="0"/>
        </a:xfrm>
      </p:grpSpPr>
      <p:sp>
        <p:nvSpPr>
          <p:cNvPr id="3155" name="Google Shape;3155;p49"/>
          <p:cNvSpPr txBox="1">
            <a:spLocks noGrp="1"/>
          </p:cNvSpPr>
          <p:nvPr>
            <p:ph type="title" idx="4294967295"/>
          </p:nvPr>
        </p:nvSpPr>
        <p:spPr>
          <a:xfrm>
            <a:off x="658812" y="4058916"/>
            <a:ext cx="10874375" cy="866775"/>
          </a:xfrm>
          <a:prstGeom prst="rect">
            <a:avLst/>
          </a:prstGeom>
          <a:solidFill>
            <a:srgbClr val="0070C0">
              <a:alpha val="69800"/>
            </a:srgbClr>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rebuchet MS"/>
              <a:buNone/>
            </a:pPr>
            <a:r>
              <a:rPr lang="en-US" b="1" dirty="0">
                <a:solidFill>
                  <a:schemeClr val="lt1"/>
                </a:solidFill>
                <a:ea typeface="Trebuchet MS"/>
                <a:cs typeface="Trebuchet MS"/>
                <a:sym typeface="Trebuchet MS"/>
              </a:rPr>
              <a:t>MEETING OF THE MINDS</a:t>
            </a:r>
            <a:endParaRPr lang="en-US" dirty="0"/>
          </a:p>
        </p:txBody>
      </p:sp>
      <p:sp>
        <p:nvSpPr>
          <p:cNvPr id="3156" name="Google Shape;3156;p49"/>
          <p:cNvSpPr txBox="1">
            <a:spLocks noGrp="1"/>
          </p:cNvSpPr>
          <p:nvPr>
            <p:ph type="body" idx="4294967295"/>
          </p:nvPr>
        </p:nvSpPr>
        <p:spPr>
          <a:xfrm>
            <a:off x="658812" y="4925691"/>
            <a:ext cx="10874375" cy="442912"/>
          </a:xfrm>
          <a:prstGeom prst="rect">
            <a:avLst/>
          </a:prstGeom>
          <a:solidFill>
            <a:srgbClr val="0070C0">
              <a:alpha val="69800"/>
            </a:srgbClr>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US" b="1" dirty="0">
                <a:solidFill>
                  <a:schemeClr val="lt1"/>
                </a:solidFill>
                <a:sym typeface="Trebuchet MS"/>
              </a:rPr>
              <a:t>CWA Presentation |  September 7,2022  |Marisol Tapia Hopper</a:t>
            </a:r>
          </a:p>
          <a:p>
            <a:pPr marL="0" lvl="0" indent="0" algn="l" rtl="0">
              <a:lnSpc>
                <a:spcPct val="90000"/>
              </a:lnSpc>
              <a:spcBef>
                <a:spcPts val="0"/>
              </a:spcBef>
              <a:spcAft>
                <a:spcPts val="0"/>
              </a:spcAft>
              <a:buClr>
                <a:schemeClr val="lt1"/>
              </a:buClr>
              <a:buSzPts val="2400"/>
              <a:buNone/>
            </a:pPr>
            <a:endParaRPr dirty="0"/>
          </a:p>
        </p:txBody>
      </p:sp>
    </p:spTree>
    <p:extLst>
      <p:ext uri="{BB962C8B-B14F-4D97-AF65-F5344CB8AC3E}">
        <p14:creationId xmlns:p14="http://schemas.microsoft.com/office/powerpoint/2010/main" val="59091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A2EB4EF-32E8-34B6-406B-876CE8A48796}"/>
              </a:ext>
            </a:extLst>
          </p:cNvPr>
          <p:cNvGraphicFramePr/>
          <p:nvPr>
            <p:extLst>
              <p:ext uri="{D42A27DB-BD31-4B8C-83A1-F6EECF244321}">
                <p14:modId xmlns:p14="http://schemas.microsoft.com/office/powerpoint/2010/main" val="2219405641"/>
              </p:ext>
            </p:extLst>
          </p:nvPr>
        </p:nvGraphicFramePr>
        <p:xfrm>
          <a:off x="-369272" y="1077254"/>
          <a:ext cx="10936147" cy="524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C18AF042-81DA-CE1C-E886-36B8EBFE683F}"/>
              </a:ext>
            </a:extLst>
          </p:cNvPr>
          <p:cNvSpPr>
            <a:spLocks noGrp="1"/>
          </p:cNvSpPr>
          <p:nvPr>
            <p:ph type="title"/>
          </p:nvPr>
        </p:nvSpPr>
        <p:spPr>
          <a:xfrm>
            <a:off x="344719" y="68910"/>
            <a:ext cx="8342082" cy="682576"/>
          </a:xfrm>
        </p:spPr>
        <p:txBody>
          <a:bodyPr/>
          <a:lstStyle/>
          <a:p>
            <a:r>
              <a:rPr lang="en-US" sz="3600" dirty="0"/>
              <a:t>IMMIGRANT &amp; REFUGEE STRATEGIES</a:t>
            </a:r>
          </a:p>
        </p:txBody>
      </p:sp>
    </p:spTree>
    <p:extLst>
      <p:ext uri="{BB962C8B-B14F-4D97-AF65-F5344CB8AC3E}">
        <p14:creationId xmlns:p14="http://schemas.microsoft.com/office/powerpoint/2010/main" val="140391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20000"/>
              <a:lumOff val="80000"/>
            </a:schemeClr>
          </a:fgClr>
          <a:bgClr>
            <a:schemeClr val="bg1"/>
          </a:bgClr>
        </a:pattFill>
        <a:effectLst/>
      </p:bgPr>
    </p:bg>
    <p:spTree>
      <p:nvGrpSpPr>
        <p:cNvPr id="1" name="Shape 3263"/>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6B4A1496-08DA-D837-DE29-87D519A06C18}"/>
              </a:ext>
            </a:extLst>
          </p:cNvPr>
          <p:cNvGraphicFramePr/>
          <p:nvPr>
            <p:extLst>
              <p:ext uri="{D42A27DB-BD31-4B8C-83A1-F6EECF244321}">
                <p14:modId xmlns:p14="http://schemas.microsoft.com/office/powerpoint/2010/main" val="3167536079"/>
              </p:ext>
            </p:extLst>
          </p:nvPr>
        </p:nvGraphicFramePr>
        <p:xfrm>
          <a:off x="465003" y="1335837"/>
          <a:ext cx="10981346" cy="4401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FFFC664-300A-6564-7980-34F9865A7704}"/>
              </a:ext>
            </a:extLst>
          </p:cNvPr>
          <p:cNvSpPr>
            <a:spLocks noGrp="1"/>
          </p:cNvSpPr>
          <p:nvPr>
            <p:ph type="title"/>
          </p:nvPr>
        </p:nvSpPr>
        <p:spPr>
          <a:xfrm>
            <a:off x="294347" y="246368"/>
            <a:ext cx="11039575" cy="682576"/>
          </a:xfrm>
        </p:spPr>
        <p:txBody>
          <a:bodyPr/>
          <a:lstStyle/>
          <a:p>
            <a:r>
              <a:rPr lang="en-US" sz="2800" dirty="0"/>
              <a:t>SERVING </a:t>
            </a:r>
            <a:r>
              <a:rPr lang="en-US" sz="2800" b="1" dirty="0"/>
              <a:t>ORR</a:t>
            </a:r>
            <a:r>
              <a:rPr lang="en-US" sz="2800" dirty="0"/>
              <a:t> POPULATIONS IMPACTED BY THE DIGITAL DIVIDE</a:t>
            </a:r>
          </a:p>
        </p:txBody>
      </p:sp>
      <p:sp>
        <p:nvSpPr>
          <p:cNvPr id="5" name="TextBox 4">
            <a:extLst>
              <a:ext uri="{FF2B5EF4-FFF2-40B4-BE49-F238E27FC236}">
                <a16:creationId xmlns:a16="http://schemas.microsoft.com/office/drawing/2014/main" id="{C4493C20-1D26-E475-C805-9D4E0B185825}"/>
              </a:ext>
            </a:extLst>
          </p:cNvPr>
          <p:cNvSpPr txBox="1"/>
          <p:nvPr/>
        </p:nvSpPr>
        <p:spPr>
          <a:xfrm>
            <a:off x="725557" y="61702"/>
            <a:ext cx="3508512" cy="369332"/>
          </a:xfrm>
          <a:prstGeom prst="rect">
            <a:avLst/>
          </a:prstGeom>
          <a:noFill/>
        </p:spPr>
        <p:txBody>
          <a:bodyPr wrap="square" rtlCol="0">
            <a:spAutoFit/>
          </a:bodyPr>
          <a:lstStyle/>
          <a:p>
            <a:pPr algn="ctr"/>
            <a:r>
              <a:rPr lang="en-US" dirty="0">
                <a:latin typeface="Sabon LT Std" panose="02020602060506020403" pitchFamily="18" charset="0"/>
              </a:rPr>
              <a:t>(</a:t>
            </a:r>
            <a:r>
              <a:rPr lang="en-US" b="1" dirty="0">
                <a:latin typeface="Sabon LT Std" panose="02020602060506020403" pitchFamily="18" charset="0"/>
              </a:rPr>
              <a:t>O</a:t>
            </a:r>
            <a:r>
              <a:rPr lang="en-US" dirty="0">
                <a:latin typeface="Sabon LT Std" panose="02020602060506020403" pitchFamily="18" charset="0"/>
              </a:rPr>
              <a:t>ffice of </a:t>
            </a:r>
            <a:r>
              <a:rPr lang="en-US" b="1" dirty="0">
                <a:latin typeface="Sabon LT Std" panose="02020602060506020403" pitchFamily="18" charset="0"/>
              </a:rPr>
              <a:t>R</a:t>
            </a:r>
            <a:r>
              <a:rPr lang="en-US" dirty="0">
                <a:latin typeface="Sabon LT Std" panose="02020602060506020403" pitchFamily="18" charset="0"/>
              </a:rPr>
              <a:t>efugee </a:t>
            </a:r>
            <a:r>
              <a:rPr lang="en-US" b="1" dirty="0">
                <a:latin typeface="Sabon LT Std" panose="02020602060506020403" pitchFamily="18" charset="0"/>
              </a:rPr>
              <a:t>R</a:t>
            </a:r>
            <a:r>
              <a:rPr lang="en-US" dirty="0">
                <a:latin typeface="Sabon LT Std" panose="02020602060506020403" pitchFamily="18" charset="0"/>
              </a:rPr>
              <a:t>esettlement)</a:t>
            </a:r>
          </a:p>
        </p:txBody>
      </p:sp>
    </p:spTree>
    <p:extLst>
      <p:ext uri="{BB962C8B-B14F-4D97-AF65-F5344CB8AC3E}">
        <p14:creationId xmlns:p14="http://schemas.microsoft.com/office/powerpoint/2010/main" val="59413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AAC55-ED37-0AAF-6FAC-46ADC66E9A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5575" y="2987499"/>
            <a:ext cx="3246051" cy="883001"/>
          </a:xfrm>
          <a:prstGeom prst="rect">
            <a:avLst/>
          </a:prstGeom>
        </p:spPr>
      </p:pic>
      <p:pic>
        <p:nvPicPr>
          <p:cNvPr id="3" name="Picture 2">
            <a:extLst>
              <a:ext uri="{FF2B5EF4-FFF2-40B4-BE49-F238E27FC236}">
                <a16:creationId xmlns:a16="http://schemas.microsoft.com/office/drawing/2014/main" id="{04BEA405-44C7-C094-6CA2-E4CAE69BD40C}"/>
              </a:ext>
            </a:extLst>
          </p:cNvPr>
          <p:cNvPicPr>
            <a:picLocks noChangeAspect="1"/>
          </p:cNvPicPr>
          <p:nvPr/>
        </p:nvPicPr>
        <p:blipFill>
          <a:blip r:embed="rId3"/>
          <a:stretch>
            <a:fillRect/>
          </a:stretch>
        </p:blipFill>
        <p:spPr>
          <a:xfrm>
            <a:off x="4492125" y="3048000"/>
            <a:ext cx="3207750" cy="822500"/>
          </a:xfrm>
          <a:prstGeom prst="rect">
            <a:avLst/>
          </a:prstGeom>
        </p:spPr>
      </p:pic>
      <p:pic>
        <p:nvPicPr>
          <p:cNvPr id="6" name="Picture 5">
            <a:extLst>
              <a:ext uri="{FF2B5EF4-FFF2-40B4-BE49-F238E27FC236}">
                <a16:creationId xmlns:a16="http://schemas.microsoft.com/office/drawing/2014/main" id="{26043BE8-F14B-E4B6-790E-6C40905E51B6}"/>
              </a:ext>
            </a:extLst>
          </p:cNvPr>
          <p:cNvPicPr>
            <a:picLocks noChangeAspect="1"/>
          </p:cNvPicPr>
          <p:nvPr/>
        </p:nvPicPr>
        <p:blipFill>
          <a:blip r:embed="rId4"/>
          <a:stretch>
            <a:fillRect/>
          </a:stretch>
        </p:blipFill>
        <p:spPr>
          <a:xfrm>
            <a:off x="8450374" y="2945559"/>
            <a:ext cx="3202797" cy="1277520"/>
          </a:xfrm>
          <a:prstGeom prst="rect">
            <a:avLst/>
          </a:prstGeom>
        </p:spPr>
      </p:pic>
      <p:sp>
        <p:nvSpPr>
          <p:cNvPr id="9" name="Title 8">
            <a:extLst>
              <a:ext uri="{FF2B5EF4-FFF2-40B4-BE49-F238E27FC236}">
                <a16:creationId xmlns:a16="http://schemas.microsoft.com/office/drawing/2014/main" id="{564684FA-51D0-F1C0-95FE-36EC2A0B92D1}"/>
              </a:ext>
            </a:extLst>
          </p:cNvPr>
          <p:cNvSpPr>
            <a:spLocks noGrp="1"/>
          </p:cNvSpPr>
          <p:nvPr>
            <p:ph type="title"/>
          </p:nvPr>
        </p:nvSpPr>
        <p:spPr/>
        <p:txBody>
          <a:bodyPr/>
          <a:lstStyle/>
          <a:p>
            <a:r>
              <a:rPr lang="en-US" dirty="0"/>
              <a:t>CONFERENCES</a:t>
            </a:r>
          </a:p>
        </p:txBody>
      </p:sp>
    </p:spTree>
    <p:extLst>
      <p:ext uri="{BB962C8B-B14F-4D97-AF65-F5344CB8AC3E}">
        <p14:creationId xmlns:p14="http://schemas.microsoft.com/office/powerpoint/2010/main" val="287704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C4DF-0F87-EA18-7C34-2366BC429DBA}"/>
              </a:ext>
            </a:extLst>
          </p:cNvPr>
          <p:cNvSpPr>
            <a:spLocks noGrp="1"/>
          </p:cNvSpPr>
          <p:nvPr>
            <p:ph type="title"/>
          </p:nvPr>
        </p:nvSpPr>
        <p:spPr>
          <a:xfrm>
            <a:off x="831850" y="2951544"/>
            <a:ext cx="10515600" cy="1610931"/>
          </a:xfrm>
        </p:spPr>
        <p:txBody>
          <a:bodyPr/>
          <a:lstStyle/>
          <a:p>
            <a:r>
              <a:rPr lang="en-US" dirty="0"/>
              <a:t>RACIAL EQUITY COMMITTEE CONSULTANT</a:t>
            </a:r>
          </a:p>
        </p:txBody>
      </p:sp>
      <p:sp>
        <p:nvSpPr>
          <p:cNvPr id="3" name="Text Placeholder 2">
            <a:extLst>
              <a:ext uri="{FF2B5EF4-FFF2-40B4-BE49-F238E27FC236}">
                <a16:creationId xmlns:a16="http://schemas.microsoft.com/office/drawing/2014/main" id="{7E12ECB2-FC31-52B8-B84A-89DD1D4AF5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653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C4DF-0F87-EA18-7C34-2366BC429DBA}"/>
              </a:ext>
            </a:extLst>
          </p:cNvPr>
          <p:cNvSpPr>
            <a:spLocks noGrp="1"/>
          </p:cNvSpPr>
          <p:nvPr>
            <p:ph type="title"/>
          </p:nvPr>
        </p:nvSpPr>
        <p:spPr>
          <a:xfrm>
            <a:off x="831850" y="2951544"/>
            <a:ext cx="10515600" cy="1610931"/>
          </a:xfrm>
        </p:spPr>
        <p:txBody>
          <a:bodyPr>
            <a:normAutofit fontScale="90000"/>
          </a:bodyPr>
          <a:lstStyle/>
          <a:p>
            <a:r>
              <a:rPr lang="en-US" dirty="0"/>
              <a:t>COMMUNICATING, TRACKING &amp; REPORTING PROGRESS TO THE BOARD</a:t>
            </a:r>
          </a:p>
        </p:txBody>
      </p:sp>
      <p:sp>
        <p:nvSpPr>
          <p:cNvPr id="3" name="Text Placeholder 2">
            <a:extLst>
              <a:ext uri="{FF2B5EF4-FFF2-40B4-BE49-F238E27FC236}">
                <a16:creationId xmlns:a16="http://schemas.microsoft.com/office/drawing/2014/main" id="{7E12ECB2-FC31-52B8-B84A-89DD1D4AF5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093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EDD8-2C0F-6972-1ED2-3FBC7BEB7561}"/>
              </a:ext>
            </a:extLst>
          </p:cNvPr>
          <p:cNvSpPr>
            <a:spLocks noGrp="1"/>
          </p:cNvSpPr>
          <p:nvPr>
            <p:ph type="title" idx="4294967295"/>
          </p:nvPr>
        </p:nvSpPr>
        <p:spPr>
          <a:xfrm>
            <a:off x="0" y="172827"/>
            <a:ext cx="11341100" cy="539750"/>
          </a:xfrm>
          <a:prstGeom prst="rect">
            <a:avLst/>
          </a:prstGeom>
        </p:spPr>
        <p:txBody>
          <a:bodyPr>
            <a:normAutofit fontScale="90000"/>
          </a:bodyPr>
          <a:lstStyle/>
          <a:p>
            <a:pPr algn="ctr"/>
            <a:r>
              <a:rPr kumimoji="0" lang="en-US" sz="2200" b="1" i="0" u="none" strike="noStrike" kern="1200" cap="small" spc="0" normalizeH="0" baseline="0" noProof="0" dirty="0">
                <a:ln>
                  <a:noFill/>
                </a:ln>
                <a:solidFill>
                  <a:prstClr val="black"/>
                </a:solidFill>
                <a:effectLst/>
                <a:uLnTx/>
                <a:uFillTx/>
              </a:rPr>
              <a:t>POLICY RECOMMENDATIONS 2022-2023</a:t>
            </a:r>
            <a:br>
              <a:rPr kumimoji="0" lang="en-US" sz="2200" b="0" i="0" u="none" strike="noStrike" kern="1200" cap="small" spc="0" normalizeH="0" baseline="0" noProof="0" dirty="0">
                <a:ln>
                  <a:noFill/>
                </a:ln>
                <a:solidFill>
                  <a:prstClr val="black"/>
                </a:solidFill>
                <a:effectLst/>
                <a:uLnTx/>
                <a:uFillTx/>
              </a:rPr>
            </a:br>
            <a:endParaRPr lang="en-US" sz="2200" dirty="0"/>
          </a:p>
        </p:txBody>
      </p:sp>
      <p:sp>
        <p:nvSpPr>
          <p:cNvPr id="6" name="Rectangle: Rounded Corners 5">
            <a:extLst>
              <a:ext uri="{FF2B5EF4-FFF2-40B4-BE49-F238E27FC236}">
                <a16:creationId xmlns:a16="http://schemas.microsoft.com/office/drawing/2014/main" id="{8EBF5888-A5B4-EB02-3D08-EC0A39F35D7B}"/>
              </a:ext>
            </a:extLst>
          </p:cNvPr>
          <p:cNvSpPr/>
          <p:nvPr/>
        </p:nvSpPr>
        <p:spPr>
          <a:xfrm>
            <a:off x="805543" y="1059895"/>
            <a:ext cx="10722428" cy="1663419"/>
          </a:xfrm>
          <a:prstGeom prst="roundRect">
            <a:avLst/>
          </a:prstGeom>
          <a:solidFill>
            <a:srgbClr val="DCF7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D99D0D3-1070-A888-2001-F40FDCF7BA38}"/>
              </a:ext>
            </a:extLst>
          </p:cNvPr>
          <p:cNvSpPr txBox="1"/>
          <p:nvPr/>
        </p:nvSpPr>
        <p:spPr>
          <a:xfrm>
            <a:off x="2068359" y="1466930"/>
            <a:ext cx="8839201" cy="1138773"/>
          </a:xfrm>
          <a:prstGeom prst="rect">
            <a:avLst/>
          </a:prstGeom>
          <a:noFill/>
        </p:spPr>
        <p:txBody>
          <a:bodyPr wrap="square" rtlCol="0">
            <a:spAutoFit/>
          </a:bodyPr>
          <a:lstStyle/>
          <a:p>
            <a:r>
              <a:rPr lang="en-US" sz="1700" dirty="0">
                <a:latin typeface="Sabon LT Std" panose="02020602060506020403" pitchFamily="18" charset="0"/>
              </a:rPr>
              <a:t>Secure financial support for the WDC as regional backbone for workforce development to act as coordinator of policy/priority alignment among regional institutions and partners, with built data capacity to measure progress on equity goals.</a:t>
            </a:r>
          </a:p>
          <a:p>
            <a:pPr marL="285750" indent="-285750">
              <a:buFont typeface="Wingdings" panose="05000000000000000000" pitchFamily="2" charset="2"/>
              <a:buChar char="§"/>
            </a:pPr>
            <a:endParaRPr lang="en-US" sz="1600" dirty="0">
              <a:latin typeface="Sabon LT Std" panose="02020602060506020403" pitchFamily="18" charset="0"/>
            </a:endParaRPr>
          </a:p>
        </p:txBody>
      </p:sp>
      <p:sp>
        <p:nvSpPr>
          <p:cNvPr id="7" name="TextBox 6">
            <a:extLst>
              <a:ext uri="{FF2B5EF4-FFF2-40B4-BE49-F238E27FC236}">
                <a16:creationId xmlns:a16="http://schemas.microsoft.com/office/drawing/2014/main" id="{F49B7792-F0D8-DAA1-DD99-B390F8C4F665}"/>
              </a:ext>
            </a:extLst>
          </p:cNvPr>
          <p:cNvSpPr txBox="1"/>
          <p:nvPr/>
        </p:nvSpPr>
        <p:spPr>
          <a:xfrm>
            <a:off x="1132113" y="1252967"/>
            <a:ext cx="762000" cy="1277273"/>
          </a:xfrm>
          <a:prstGeom prst="rect">
            <a:avLst/>
          </a:prstGeom>
          <a:noFill/>
        </p:spPr>
        <p:txBody>
          <a:bodyPr wrap="square" rtlCol="0">
            <a:spAutoFit/>
          </a:bodyPr>
          <a:lstStyle/>
          <a:p>
            <a:r>
              <a:rPr lang="en-US" sz="7700" dirty="0">
                <a:solidFill>
                  <a:schemeClr val="bg1"/>
                </a:solidFill>
              </a:rPr>
              <a:t>1</a:t>
            </a:r>
          </a:p>
        </p:txBody>
      </p:sp>
      <p:sp>
        <p:nvSpPr>
          <p:cNvPr id="8" name="Rectangle: Rounded Corners 7">
            <a:extLst>
              <a:ext uri="{FF2B5EF4-FFF2-40B4-BE49-F238E27FC236}">
                <a16:creationId xmlns:a16="http://schemas.microsoft.com/office/drawing/2014/main" id="{44A636DE-F189-890E-0559-B3DCB6AC93D5}"/>
              </a:ext>
            </a:extLst>
          </p:cNvPr>
          <p:cNvSpPr/>
          <p:nvPr/>
        </p:nvSpPr>
        <p:spPr>
          <a:xfrm>
            <a:off x="805543" y="2857316"/>
            <a:ext cx="10722428" cy="1630922"/>
          </a:xfrm>
          <a:prstGeom prst="roundRect">
            <a:avLst/>
          </a:prstGeom>
          <a:solidFill>
            <a:srgbClr val="C8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E8D4ED-CF8E-CE33-14F8-74F3F980088C}"/>
              </a:ext>
            </a:extLst>
          </p:cNvPr>
          <p:cNvSpPr txBox="1"/>
          <p:nvPr/>
        </p:nvSpPr>
        <p:spPr>
          <a:xfrm>
            <a:off x="1132113" y="3034140"/>
            <a:ext cx="762000" cy="1277273"/>
          </a:xfrm>
          <a:prstGeom prst="rect">
            <a:avLst/>
          </a:prstGeom>
          <a:noFill/>
        </p:spPr>
        <p:txBody>
          <a:bodyPr wrap="square" rtlCol="0">
            <a:spAutoFit/>
          </a:bodyPr>
          <a:lstStyle/>
          <a:p>
            <a:r>
              <a:rPr lang="en-US" sz="7700" dirty="0">
                <a:solidFill>
                  <a:schemeClr val="bg1"/>
                </a:solidFill>
              </a:rPr>
              <a:t>2</a:t>
            </a:r>
          </a:p>
        </p:txBody>
      </p:sp>
      <p:sp>
        <p:nvSpPr>
          <p:cNvPr id="10" name="TextBox 9">
            <a:extLst>
              <a:ext uri="{FF2B5EF4-FFF2-40B4-BE49-F238E27FC236}">
                <a16:creationId xmlns:a16="http://schemas.microsoft.com/office/drawing/2014/main" id="{2CDDCFE7-B016-86BA-46D6-1EBF6A46CD3E}"/>
              </a:ext>
            </a:extLst>
          </p:cNvPr>
          <p:cNvSpPr txBox="1"/>
          <p:nvPr/>
        </p:nvSpPr>
        <p:spPr>
          <a:xfrm>
            <a:off x="2013852" y="3103243"/>
            <a:ext cx="8948214" cy="1384995"/>
          </a:xfrm>
          <a:prstGeom prst="rect">
            <a:avLst/>
          </a:prstGeom>
          <a:noFill/>
        </p:spPr>
        <p:txBody>
          <a:bodyPr wrap="square" rtlCol="0">
            <a:spAutoFit/>
          </a:bodyPr>
          <a:lstStyle/>
          <a:p>
            <a:r>
              <a:rPr lang="en-US" sz="1700" dirty="0">
                <a:latin typeface="Sabon LT Std" panose="02020602060506020403" pitchFamily="18" charset="0"/>
              </a:rPr>
              <a:t>In close collaboration with community-based partners, pursue specific strategies to connect young BIPOC workers to high quality jobs.  Key strategies include apprenticeships and onramp training, and digital literacy.  Important near-term funding opportunity: Federal Infrastructure Act. </a:t>
            </a:r>
          </a:p>
          <a:p>
            <a:pPr marL="285750" indent="-285750">
              <a:buFont typeface="Wingdings" panose="05000000000000000000" pitchFamily="2" charset="2"/>
              <a:buChar char="§"/>
            </a:pPr>
            <a:endParaRPr lang="en-US" sz="1600" dirty="0">
              <a:latin typeface="Sabon LT Std" panose="02020602060506020403" pitchFamily="18" charset="0"/>
            </a:endParaRPr>
          </a:p>
        </p:txBody>
      </p:sp>
      <p:sp>
        <p:nvSpPr>
          <p:cNvPr id="11" name="Rectangle: Rounded Corners 10">
            <a:extLst>
              <a:ext uri="{FF2B5EF4-FFF2-40B4-BE49-F238E27FC236}">
                <a16:creationId xmlns:a16="http://schemas.microsoft.com/office/drawing/2014/main" id="{BA9BF2E7-AC96-F66E-9A6D-7E56CA652BD1}"/>
              </a:ext>
            </a:extLst>
          </p:cNvPr>
          <p:cNvSpPr/>
          <p:nvPr/>
        </p:nvSpPr>
        <p:spPr>
          <a:xfrm>
            <a:off x="805543" y="4734446"/>
            <a:ext cx="10722428" cy="1630922"/>
          </a:xfrm>
          <a:prstGeom prst="roundRect">
            <a:avLst/>
          </a:prstGeom>
          <a:solidFill>
            <a:srgbClr val="FFE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DDB4BE-213C-E30E-9495-A2D502159BB8}"/>
              </a:ext>
            </a:extLst>
          </p:cNvPr>
          <p:cNvSpPr txBox="1"/>
          <p:nvPr/>
        </p:nvSpPr>
        <p:spPr>
          <a:xfrm>
            <a:off x="1132113" y="4928200"/>
            <a:ext cx="762000" cy="1277273"/>
          </a:xfrm>
          <a:prstGeom prst="rect">
            <a:avLst/>
          </a:prstGeom>
          <a:noFill/>
        </p:spPr>
        <p:txBody>
          <a:bodyPr wrap="square" rtlCol="0">
            <a:spAutoFit/>
          </a:bodyPr>
          <a:lstStyle/>
          <a:p>
            <a:r>
              <a:rPr lang="en-US" sz="7700" dirty="0">
                <a:solidFill>
                  <a:schemeClr val="bg1"/>
                </a:solidFill>
              </a:rPr>
              <a:t>3</a:t>
            </a:r>
          </a:p>
        </p:txBody>
      </p:sp>
      <p:sp>
        <p:nvSpPr>
          <p:cNvPr id="13" name="TextBox 12">
            <a:extLst>
              <a:ext uri="{FF2B5EF4-FFF2-40B4-BE49-F238E27FC236}">
                <a16:creationId xmlns:a16="http://schemas.microsoft.com/office/drawing/2014/main" id="{6714CE29-E1AF-9A55-063D-3E907C9D090A}"/>
              </a:ext>
            </a:extLst>
          </p:cNvPr>
          <p:cNvSpPr txBox="1"/>
          <p:nvPr/>
        </p:nvSpPr>
        <p:spPr>
          <a:xfrm>
            <a:off x="2068359" y="4868448"/>
            <a:ext cx="8839201" cy="1015663"/>
          </a:xfrm>
          <a:prstGeom prst="rect">
            <a:avLst/>
          </a:prstGeom>
          <a:noFill/>
        </p:spPr>
        <p:txBody>
          <a:bodyPr wrap="square" rtlCol="0">
            <a:spAutoFit/>
          </a:bodyPr>
          <a:lstStyle/>
          <a:p>
            <a:endParaRPr lang="en-US" b="1" dirty="0">
              <a:latin typeface="Sabon LT Std" panose="02020602060506020403" pitchFamily="18" charset="0"/>
            </a:endParaRPr>
          </a:p>
          <a:p>
            <a:endParaRPr lang="en-US" sz="800" dirty="0">
              <a:latin typeface="Sabon LT Std" panose="02020602060506020403" pitchFamily="18" charset="0"/>
            </a:endParaRPr>
          </a:p>
          <a:p>
            <a:r>
              <a:rPr lang="en-US" sz="1700" dirty="0">
                <a:latin typeface="Sabon LT Std" panose="02020602060506020403" pitchFamily="18" charset="0"/>
              </a:rPr>
              <a:t>Align WDC goals with County/City/Port workforce priorities, consistently advocate for labor management partnerships. </a:t>
            </a:r>
          </a:p>
        </p:txBody>
      </p:sp>
      <p:sp>
        <p:nvSpPr>
          <p:cNvPr id="3" name="TextBox 2">
            <a:extLst>
              <a:ext uri="{FF2B5EF4-FFF2-40B4-BE49-F238E27FC236}">
                <a16:creationId xmlns:a16="http://schemas.microsoft.com/office/drawing/2014/main" id="{71AE6C38-720F-8970-F512-5199B499B044}"/>
              </a:ext>
            </a:extLst>
          </p:cNvPr>
          <p:cNvSpPr txBox="1"/>
          <p:nvPr/>
        </p:nvSpPr>
        <p:spPr>
          <a:xfrm>
            <a:off x="1132113" y="576834"/>
            <a:ext cx="9590316" cy="646331"/>
          </a:xfrm>
          <a:prstGeom prst="rect">
            <a:avLst/>
          </a:prstGeom>
          <a:noFill/>
        </p:spPr>
        <p:txBody>
          <a:bodyPr wrap="square" rtlCol="0">
            <a:spAutoFit/>
          </a:bodyPr>
          <a:lstStyle/>
          <a:p>
            <a:r>
              <a:rPr lang="en-US" i="1" dirty="0">
                <a:latin typeface="Sabon LT Std" panose="02020602060506020403" pitchFamily="18" charset="0"/>
              </a:rPr>
              <a:t>In alignment with our North Stars to center Job Quality, Racial Equity, and System Change…</a:t>
            </a:r>
          </a:p>
          <a:p>
            <a:r>
              <a:rPr lang="en-US" dirty="0"/>
              <a:t>  </a:t>
            </a:r>
          </a:p>
        </p:txBody>
      </p:sp>
    </p:spTree>
    <p:extLst>
      <p:ext uri="{BB962C8B-B14F-4D97-AF65-F5344CB8AC3E}">
        <p14:creationId xmlns:p14="http://schemas.microsoft.com/office/powerpoint/2010/main" val="387028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Timeline" title="Timeline">
            <a:extLst>
              <a:ext uri="{FF2B5EF4-FFF2-40B4-BE49-F238E27FC236}">
                <a16:creationId xmlns:a16="http://schemas.microsoft.com/office/drawing/2014/main" id="{80E90EA6-F479-4B68-B9E1-1C3BA327F709}"/>
              </a:ext>
            </a:extLst>
          </p:cNvPr>
          <p:cNvGrpSpPr/>
          <p:nvPr/>
        </p:nvGrpSpPr>
        <p:grpSpPr>
          <a:xfrm>
            <a:off x="455265" y="3685971"/>
            <a:ext cx="11214665" cy="165471"/>
            <a:chOff x="418011" y="3346265"/>
            <a:chExt cx="11214665" cy="165471"/>
          </a:xfrm>
        </p:grpSpPr>
        <p:cxnSp>
          <p:nvCxnSpPr>
            <p:cNvPr id="132" name="Straight Arrow Connector 131">
              <a:extLst>
                <a:ext uri="{FF2B5EF4-FFF2-40B4-BE49-F238E27FC236}">
                  <a16:creationId xmlns:a16="http://schemas.microsoft.com/office/drawing/2014/main" id="{660CCE5D-ECB2-4A25-ABD8-9C08E3FC417B}"/>
                </a:ext>
              </a:extLst>
            </p:cNvPr>
            <p:cNvCxnSpPr>
              <a:cxnSpLocks/>
            </p:cNvCxnSpPr>
            <p:nvPr/>
          </p:nvCxnSpPr>
          <p:spPr>
            <a:xfrm>
              <a:off x="418011" y="3429000"/>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BDAB50-CB43-4CDA-A153-680C3AD2A94E}"/>
                </a:ext>
              </a:extLst>
            </p:cNvPr>
            <p:cNvCxnSpPr>
              <a:cxnSpLocks/>
            </p:cNvCxnSpPr>
            <p:nvPr/>
          </p:nvCxnSpPr>
          <p:spPr>
            <a:xfrm>
              <a:off x="106747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C29E3BD-5A12-4FFD-B1C1-90F4794AE97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632B552-5CE0-4F61-8227-D17EF98991EB}"/>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CA0E0ED-2B0C-4C9D-A1D5-FDBDA765B8F9}"/>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0E97CC2-3A8F-4FE7-8870-B3E9D1ECACA5}"/>
                </a:ext>
              </a:extLst>
            </p:cNvPr>
            <p:cNvCxnSpPr>
              <a:cxnSpLocks/>
            </p:cNvCxnSpPr>
            <p:nvPr/>
          </p:nvCxnSpPr>
          <p:spPr>
            <a:xfrm>
              <a:off x="365704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D91290-3B48-4FA9-B818-25FA9E03C8CA}"/>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567788E-8E0F-4D00-8FF1-4B165095861B}"/>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CDC95D9-C03C-4F5D-AFB1-D0AE81264BC4}"/>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BF3CA6B-24E1-4940-AC23-5BCBBDE1ECF2}"/>
                </a:ext>
              </a:extLst>
            </p:cNvPr>
            <p:cNvCxnSpPr>
              <a:cxnSpLocks/>
            </p:cNvCxnSpPr>
            <p:nvPr/>
          </p:nvCxnSpPr>
          <p:spPr>
            <a:xfrm>
              <a:off x="624661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791226E-3A19-4DA3-AB9B-3EA9BD4F99CB}"/>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ECA7BD4-0732-4C8E-9491-C3022617866F}"/>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66C6701-F2E7-4932-8C7E-DD6857011DF7}"/>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E5916AC-0A29-43A7-B6B0-504998D9755F}"/>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CE8999A-CE76-47FC-BF29-60696446007F}"/>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31041EE-1B35-41D4-8FBE-39465DC15FB6}"/>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86" name="Duration 2" title="Duration Text">
            <a:extLst>
              <a:ext uri="{FF2B5EF4-FFF2-40B4-BE49-F238E27FC236}">
                <a16:creationId xmlns:a16="http://schemas.microsoft.com/office/drawing/2014/main" id="{C4E1DCDE-7980-4FEF-AD3C-1931CC87AB9F}"/>
              </a:ext>
            </a:extLst>
          </p:cNvPr>
          <p:cNvSpPr txBox="1"/>
          <p:nvPr/>
        </p:nvSpPr>
        <p:spPr>
          <a:xfrm>
            <a:off x="7220448" y="5342225"/>
            <a:ext cx="1967717" cy="276999"/>
          </a:xfrm>
          <a:prstGeom prst="rect">
            <a:avLst/>
          </a:prstGeom>
          <a:noFill/>
        </p:spPr>
        <p:txBody>
          <a:bodyPr wrap="square" lIns="0" tIns="0" rIns="0" bIns="0" rtlCol="0">
            <a:spAutoFit/>
          </a:bodyPr>
          <a:lstStyle/>
          <a:p>
            <a:pPr algn="ctr"/>
            <a:r>
              <a:rPr lang="en-ZA" sz="900" dirty="0">
                <a:solidFill>
                  <a:schemeClr val="tx1">
                    <a:lumMod val="75000"/>
                    <a:lumOff val="25000"/>
                  </a:schemeClr>
                </a:solidFill>
              </a:rPr>
              <a:t>Board outreach to sectoral partners for joint advocacy/collaboration</a:t>
            </a:r>
          </a:p>
        </p:txBody>
      </p:sp>
      <p:sp>
        <p:nvSpPr>
          <p:cNvPr id="220" name="Arrow: U-Turn Milestone 6b" title="Timeline Arrow">
            <a:extLst>
              <a:ext uri="{FF2B5EF4-FFF2-40B4-BE49-F238E27FC236}">
                <a16:creationId xmlns:a16="http://schemas.microsoft.com/office/drawing/2014/main" id="{8FAD98CD-7A29-4212-8CE4-048668E399DA}"/>
              </a:ext>
            </a:extLst>
          </p:cNvPr>
          <p:cNvSpPr/>
          <p:nvPr/>
        </p:nvSpPr>
        <p:spPr>
          <a:xfrm>
            <a:off x="3787977" y="3116015"/>
            <a:ext cx="965050" cy="650967"/>
          </a:xfrm>
          <a:prstGeom prst="uturnArrow">
            <a:avLst>
              <a:gd name="adj1" fmla="val 37244"/>
              <a:gd name="adj2" fmla="val 18622"/>
              <a:gd name="adj3" fmla="val 20252"/>
              <a:gd name="adj4" fmla="val 52602"/>
              <a:gd name="adj5" fmla="val 96832"/>
            </a:avLst>
          </a:prstGeom>
          <a:solidFill>
            <a:srgbClr val="A8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235" name="Launch Graphic" title="Launch Graphic">
            <a:extLst>
              <a:ext uri="{FF2B5EF4-FFF2-40B4-BE49-F238E27FC236}">
                <a16:creationId xmlns:a16="http://schemas.microsoft.com/office/drawing/2014/main" id="{EE7BDC36-5F29-455C-B739-3B266E64CA8C}"/>
              </a:ext>
            </a:extLst>
          </p:cNvPr>
          <p:cNvGrpSpPr/>
          <p:nvPr/>
        </p:nvGrpSpPr>
        <p:grpSpPr>
          <a:xfrm>
            <a:off x="10986423" y="4438059"/>
            <a:ext cx="585954" cy="585954"/>
            <a:chOff x="10961301" y="3355525"/>
            <a:chExt cx="680539" cy="680539"/>
          </a:xfrm>
        </p:grpSpPr>
        <p:sp>
          <p:nvSpPr>
            <p:cNvPr id="236" name="Oval 235" title="Launch Circle">
              <a:extLst>
                <a:ext uri="{FF2B5EF4-FFF2-40B4-BE49-F238E27FC236}">
                  <a16:creationId xmlns:a16="http://schemas.microsoft.com/office/drawing/2014/main" id="{C2680208-3C44-427A-8695-8FD5BD8AAF59}"/>
                </a:ext>
              </a:extLst>
            </p:cNvPr>
            <p:cNvSpPr/>
            <p:nvPr/>
          </p:nvSpPr>
          <p:spPr>
            <a:xfrm>
              <a:off x="10961301" y="3355525"/>
              <a:ext cx="680539" cy="68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37" name="Graphic 236" title="Launch Icon">
              <a:extLst>
                <a:ext uri="{FF2B5EF4-FFF2-40B4-BE49-F238E27FC236}">
                  <a16:creationId xmlns:a16="http://schemas.microsoft.com/office/drawing/2014/main" id="{4ADF9E33-C612-4489-A970-8A8264C44F1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2868" y="3548145"/>
              <a:ext cx="235505" cy="315487"/>
            </a:xfrm>
            <a:prstGeom prst="rect">
              <a:avLst/>
            </a:prstGeom>
          </p:spPr>
        </p:pic>
      </p:grpSp>
      <p:sp>
        <p:nvSpPr>
          <p:cNvPr id="241" name="TextBox 240">
            <a:extLst>
              <a:ext uri="{FF2B5EF4-FFF2-40B4-BE49-F238E27FC236}">
                <a16:creationId xmlns:a16="http://schemas.microsoft.com/office/drawing/2014/main" id="{9E18F431-86F4-4785-AA79-B80D10241897}"/>
              </a:ext>
            </a:extLst>
          </p:cNvPr>
          <p:cNvSpPr txBox="1"/>
          <p:nvPr/>
        </p:nvSpPr>
        <p:spPr>
          <a:xfrm>
            <a:off x="10394952" y="5058703"/>
            <a:ext cx="1763586" cy="431099"/>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2023</a:t>
            </a:r>
            <a:r>
              <a:rPr lang="en-ZA" sz="1000" dirty="0">
                <a:solidFill>
                  <a:schemeClr val="tx1">
                    <a:lumMod val="75000"/>
                    <a:lumOff val="25000"/>
                  </a:schemeClr>
                </a:solidFill>
              </a:rPr>
              <a:t> State legislative session begins</a:t>
            </a:r>
          </a:p>
        </p:txBody>
      </p:sp>
      <p:sp>
        <p:nvSpPr>
          <p:cNvPr id="9" name="TextBox 8"/>
          <p:cNvSpPr txBox="1"/>
          <p:nvPr/>
        </p:nvSpPr>
        <p:spPr>
          <a:xfrm>
            <a:off x="1976719" y="3774232"/>
            <a:ext cx="869237" cy="377026"/>
          </a:xfrm>
          <a:prstGeom prst="rect">
            <a:avLst/>
          </a:prstGeom>
          <a:noFill/>
        </p:spPr>
        <p:txBody>
          <a:bodyPr wrap="square" rtlCol="0">
            <a:spAutoFit/>
          </a:bodyPr>
          <a:lstStyle/>
          <a:p>
            <a:pPr algn="ctr"/>
            <a:r>
              <a:rPr lang="en-US" sz="1050" b="1" dirty="0"/>
              <a:t>June 2</a:t>
            </a:r>
          </a:p>
          <a:p>
            <a:pPr algn="ctr"/>
            <a:endParaRPr lang="en-US" sz="800" dirty="0"/>
          </a:p>
        </p:txBody>
      </p:sp>
      <p:cxnSp>
        <p:nvCxnSpPr>
          <p:cNvPr id="100"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a:off x="3352699" y="4525716"/>
            <a:ext cx="1" cy="21401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92927" y="4706014"/>
            <a:ext cx="2247254" cy="369332"/>
          </a:xfrm>
          <a:prstGeom prst="rect">
            <a:avLst/>
          </a:prstGeom>
          <a:noFill/>
        </p:spPr>
        <p:txBody>
          <a:bodyPr wrap="square" rtlCol="0">
            <a:spAutoFit/>
          </a:bodyPr>
          <a:lstStyle/>
          <a:p>
            <a:pPr algn="ctr"/>
            <a:r>
              <a:rPr lang="en-US" sz="900" dirty="0">
                <a:solidFill>
                  <a:schemeClr val="tx1">
                    <a:lumMod val="75000"/>
                    <a:lumOff val="25000"/>
                  </a:schemeClr>
                </a:solidFill>
              </a:rPr>
              <a:t>Board/staff outreach to legislators (status updates sent to PW)</a:t>
            </a:r>
          </a:p>
        </p:txBody>
      </p:sp>
      <p:sp>
        <p:nvSpPr>
          <p:cNvPr id="23" name="Title 22"/>
          <p:cNvSpPr>
            <a:spLocks noGrp="1"/>
          </p:cNvSpPr>
          <p:nvPr>
            <p:ph type="title" idx="4294967295"/>
          </p:nvPr>
        </p:nvSpPr>
        <p:spPr>
          <a:xfrm>
            <a:off x="4377029" y="435528"/>
            <a:ext cx="3729201" cy="244475"/>
          </a:xfrm>
          <a:prstGeom prst="rect">
            <a:avLst/>
          </a:prstGeom>
        </p:spPr>
        <p:txBody>
          <a:bodyPr>
            <a:noAutofit/>
          </a:bodyPr>
          <a:lstStyle/>
          <a:p>
            <a:pPr algn="ctr"/>
            <a:r>
              <a:rPr lang="en-US" sz="1800" cap="small" dirty="0"/>
              <a:t>POLICY ACTION PLAN 2022-2023</a:t>
            </a:r>
          </a:p>
        </p:txBody>
      </p:sp>
      <p:sp>
        <p:nvSpPr>
          <p:cNvPr id="2" name="TextBox 1"/>
          <p:cNvSpPr txBox="1"/>
          <p:nvPr/>
        </p:nvSpPr>
        <p:spPr>
          <a:xfrm>
            <a:off x="67947" y="98423"/>
            <a:ext cx="4078172" cy="1384995"/>
          </a:xfrm>
          <a:prstGeom prst="rect">
            <a:avLst/>
          </a:prstGeom>
          <a:solidFill>
            <a:schemeClr val="accent5">
              <a:lumMod val="20000"/>
              <a:lumOff val="80000"/>
            </a:schemeClr>
          </a:solidFill>
        </p:spPr>
        <p:txBody>
          <a:bodyPr wrap="square" rtlCol="0">
            <a:spAutoFit/>
          </a:bodyPr>
          <a:lstStyle/>
          <a:p>
            <a:r>
              <a:rPr lang="en-US" sz="1200" dirty="0">
                <a:latin typeface="Arial Narrow" panose="020B0606020202030204" pitchFamily="34" charset="0"/>
              </a:rPr>
              <a:t>Priorities:</a:t>
            </a:r>
          </a:p>
          <a:p>
            <a:pPr marL="169863" indent="-169863" fontAlgn="base">
              <a:buFont typeface="Arial" panose="020B0604020202020204" pitchFamily="34" charset="0"/>
              <a:buChar char="•"/>
            </a:pPr>
            <a:r>
              <a:rPr lang="en-US" sz="1200" dirty="0">
                <a:solidFill>
                  <a:srgbClr val="000000"/>
                </a:solidFill>
                <a:latin typeface="Arial Narrow" panose="020B0606020202030204" pitchFamily="34" charset="0"/>
              </a:rPr>
              <a:t>High Road/Infrastructure Jobs access for BIPOC. </a:t>
            </a:r>
          </a:p>
          <a:p>
            <a:pPr marL="169863" indent="-169863" fontAlgn="base">
              <a:buFont typeface="Arial" panose="020B0604020202020204" pitchFamily="34" charset="0"/>
              <a:buChar char="•"/>
            </a:pPr>
            <a:r>
              <a:rPr lang="en-US" sz="1200" dirty="0">
                <a:solidFill>
                  <a:srgbClr val="000000"/>
                </a:solidFill>
                <a:latin typeface="Arial Narrow" panose="020B0606020202030204" pitchFamily="34" charset="0"/>
              </a:rPr>
              <a:t>Funding for WDC as regional backbone; including Research &amp; Development.</a:t>
            </a:r>
          </a:p>
          <a:p>
            <a:pPr marL="169863" indent="-169863" fontAlgn="base">
              <a:buFont typeface="Arial" panose="020B0604020202020204" pitchFamily="34" charset="0"/>
              <a:buChar char="•"/>
            </a:pPr>
            <a:r>
              <a:rPr lang="en-US" sz="1200" dirty="0">
                <a:solidFill>
                  <a:srgbClr val="000000"/>
                </a:solidFill>
                <a:latin typeface="Arial Narrow" panose="020B0606020202030204" pitchFamily="34" charset="0"/>
              </a:rPr>
              <a:t>Investments in labor/management partnerships linking training to wrap around supports for students**</a:t>
            </a:r>
          </a:p>
          <a:p>
            <a:pPr marL="169863" indent="-169863" fontAlgn="base">
              <a:buFont typeface="Arial" panose="020B0604020202020204" pitchFamily="34" charset="0"/>
              <a:buChar char="•"/>
            </a:pPr>
            <a:r>
              <a:rPr lang="en-US" sz="1200" dirty="0">
                <a:solidFill>
                  <a:srgbClr val="000000"/>
                </a:solidFill>
                <a:latin typeface="Arial Narrow" panose="020B0606020202030204" pitchFamily="34" charset="0"/>
              </a:rPr>
              <a:t>WIOA Reauthorization</a:t>
            </a:r>
          </a:p>
        </p:txBody>
      </p:sp>
      <p:sp>
        <p:nvSpPr>
          <p:cNvPr id="13" name="TextBox 12"/>
          <p:cNvSpPr txBox="1"/>
          <p:nvPr/>
        </p:nvSpPr>
        <p:spPr>
          <a:xfrm>
            <a:off x="8429483" y="70505"/>
            <a:ext cx="3694570" cy="1200329"/>
          </a:xfrm>
          <a:prstGeom prst="rect">
            <a:avLst/>
          </a:prstGeom>
          <a:solidFill>
            <a:schemeClr val="tx2">
              <a:lumMod val="10000"/>
              <a:lumOff val="90000"/>
            </a:schemeClr>
          </a:solidFill>
        </p:spPr>
        <p:txBody>
          <a:bodyPr wrap="square" rtlCol="0">
            <a:spAutoFit/>
          </a:bodyPr>
          <a:lstStyle/>
          <a:p>
            <a:r>
              <a:rPr lang="en-US" sz="1200" dirty="0">
                <a:latin typeface="Arial Narrow" panose="020B0606020202030204" pitchFamily="34" charset="0"/>
              </a:rPr>
              <a:t>Guiding principles: </a:t>
            </a:r>
          </a:p>
          <a:p>
            <a:pPr marL="171450" indent="-171450">
              <a:buFont typeface="Arial" panose="020B0604020202020204" pitchFamily="34" charset="0"/>
              <a:buChar char="•"/>
            </a:pPr>
            <a:r>
              <a:rPr lang="en-US" sz="1200" dirty="0">
                <a:latin typeface="Arial Narrow" panose="020B0606020202030204" pitchFamily="34" charset="0"/>
              </a:rPr>
              <a:t>Collectively advance WDC policy priorities through legislative and administrative advocacy</a:t>
            </a:r>
          </a:p>
          <a:p>
            <a:pPr marL="171450" indent="-171450">
              <a:buFont typeface="Arial" panose="020B0604020202020204" pitchFamily="34" charset="0"/>
              <a:buChar char="•"/>
            </a:pPr>
            <a:r>
              <a:rPr lang="en-US" sz="1200" dirty="0">
                <a:latin typeface="Arial Narrow" panose="020B0606020202030204" pitchFamily="34" charset="0"/>
              </a:rPr>
              <a:t>Align policy advocacy with Regional Strategic Plan strategies</a:t>
            </a:r>
          </a:p>
          <a:p>
            <a:pPr marL="171450" indent="-171450">
              <a:buFont typeface="Arial" panose="020B0604020202020204" pitchFamily="34" charset="0"/>
              <a:buChar char="•"/>
            </a:pPr>
            <a:r>
              <a:rPr lang="en-US" sz="1200" dirty="0">
                <a:latin typeface="Arial Narrow" panose="020B0606020202030204" pitchFamily="34" charset="0"/>
              </a:rPr>
              <a:t>Center racial equity, job quality, and system change</a:t>
            </a:r>
          </a:p>
        </p:txBody>
      </p:sp>
      <p:grpSp>
        <p:nvGrpSpPr>
          <p:cNvPr id="92" name="Milestone Graphic" title="Milestone Graphic">
            <a:extLst>
              <a:ext uri="{FF2B5EF4-FFF2-40B4-BE49-F238E27FC236}">
                <a16:creationId xmlns:a16="http://schemas.microsoft.com/office/drawing/2014/main" id="{26620272-83B2-4343-A993-207B3866032F}"/>
              </a:ext>
            </a:extLst>
          </p:cNvPr>
          <p:cNvGrpSpPr/>
          <p:nvPr/>
        </p:nvGrpSpPr>
        <p:grpSpPr>
          <a:xfrm>
            <a:off x="4065948" y="2957295"/>
            <a:ext cx="464817" cy="464817"/>
            <a:chOff x="4398285" y="4297293"/>
            <a:chExt cx="464817" cy="464817"/>
          </a:xfrm>
        </p:grpSpPr>
        <p:sp>
          <p:nvSpPr>
            <p:cNvPr id="93" name="Oval 92" title="Circle Background">
              <a:extLst>
                <a:ext uri="{FF2B5EF4-FFF2-40B4-BE49-F238E27FC236}">
                  <a16:creationId xmlns:a16="http://schemas.microsoft.com/office/drawing/2014/main" id="{A7810D83-8D40-4F8E-873F-738446B74114}"/>
                </a:ext>
              </a:extLst>
            </p:cNvPr>
            <p:cNvSpPr/>
            <p:nvPr/>
          </p:nvSpPr>
          <p:spPr>
            <a:xfrm>
              <a:off x="4398285" y="429729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4" name="Graphic 233" title="Milestone Icon">
              <a:extLst>
                <a:ext uri="{FF2B5EF4-FFF2-40B4-BE49-F238E27FC236}">
                  <a16:creationId xmlns:a16="http://schemas.microsoft.com/office/drawing/2014/main" id="{B2D5DEBF-9EF4-4878-B668-9BA022CC98C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31991" y="4382052"/>
              <a:ext cx="235505" cy="315487"/>
            </a:xfrm>
            <a:prstGeom prst="rect">
              <a:avLst/>
            </a:prstGeom>
          </p:spPr>
        </p:pic>
      </p:grpSp>
      <p:sp>
        <p:nvSpPr>
          <p:cNvPr id="83" name="Arrow: U-Turn Milestone 6b" title="Timeline Arrow">
            <a:extLst>
              <a:ext uri="{FF2B5EF4-FFF2-40B4-BE49-F238E27FC236}">
                <a16:creationId xmlns:a16="http://schemas.microsoft.com/office/drawing/2014/main" id="{AAFF25C8-210A-4FF6-8E1C-969B8B0930BB}"/>
              </a:ext>
            </a:extLst>
          </p:cNvPr>
          <p:cNvSpPr/>
          <p:nvPr/>
        </p:nvSpPr>
        <p:spPr>
          <a:xfrm>
            <a:off x="1879101" y="3134637"/>
            <a:ext cx="1022181" cy="650967"/>
          </a:xfrm>
          <a:prstGeom prst="uturnArrow">
            <a:avLst>
              <a:gd name="adj1" fmla="val 37244"/>
              <a:gd name="adj2" fmla="val 18622"/>
              <a:gd name="adj3" fmla="val 20252"/>
              <a:gd name="adj4" fmla="val 52602"/>
              <a:gd name="adj5" fmla="val 96832"/>
            </a:avLst>
          </a:prstGeom>
          <a:solidFill>
            <a:srgbClr val="A8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84" name="Milestone Graphic" title="Milestone Graphic">
            <a:extLst>
              <a:ext uri="{FF2B5EF4-FFF2-40B4-BE49-F238E27FC236}">
                <a16:creationId xmlns:a16="http://schemas.microsoft.com/office/drawing/2014/main" id="{D8F2112B-2537-4E5B-9893-02FCC4D70EE8}"/>
              </a:ext>
            </a:extLst>
          </p:cNvPr>
          <p:cNvGrpSpPr/>
          <p:nvPr/>
        </p:nvGrpSpPr>
        <p:grpSpPr>
          <a:xfrm>
            <a:off x="2157973" y="2977697"/>
            <a:ext cx="464817" cy="464817"/>
            <a:chOff x="4398285" y="4297293"/>
            <a:chExt cx="464817" cy="464817"/>
          </a:xfrm>
        </p:grpSpPr>
        <p:sp>
          <p:nvSpPr>
            <p:cNvPr id="85" name="Oval 84" title="Circle Background">
              <a:extLst>
                <a:ext uri="{FF2B5EF4-FFF2-40B4-BE49-F238E27FC236}">
                  <a16:creationId xmlns:a16="http://schemas.microsoft.com/office/drawing/2014/main" id="{1215B2EC-A1ED-4DEE-8B4A-941F83015D48}"/>
                </a:ext>
              </a:extLst>
            </p:cNvPr>
            <p:cNvSpPr/>
            <p:nvPr/>
          </p:nvSpPr>
          <p:spPr>
            <a:xfrm>
              <a:off x="4398285" y="429729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7" name="Graphic 233" title="Milestone Icon">
              <a:extLst>
                <a:ext uri="{FF2B5EF4-FFF2-40B4-BE49-F238E27FC236}">
                  <a16:creationId xmlns:a16="http://schemas.microsoft.com/office/drawing/2014/main" id="{BAA25049-91F0-4ECA-BC46-2FF261F69E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1991" y="4382052"/>
              <a:ext cx="235505" cy="315487"/>
            </a:xfrm>
            <a:prstGeom prst="rect">
              <a:avLst/>
            </a:prstGeom>
          </p:spPr>
        </p:pic>
      </p:grpSp>
      <p:sp>
        <p:nvSpPr>
          <p:cNvPr id="108" name="Duration 2" title="Duration Text">
            <a:extLst>
              <a:ext uri="{FF2B5EF4-FFF2-40B4-BE49-F238E27FC236}">
                <a16:creationId xmlns:a16="http://schemas.microsoft.com/office/drawing/2014/main" id="{FA2EBFC2-0735-4FCC-9344-18146ED78786}"/>
              </a:ext>
            </a:extLst>
          </p:cNvPr>
          <p:cNvSpPr txBox="1"/>
          <p:nvPr/>
        </p:nvSpPr>
        <p:spPr>
          <a:xfrm>
            <a:off x="7157341" y="5949159"/>
            <a:ext cx="2208885" cy="138499"/>
          </a:xfrm>
          <a:prstGeom prst="rect">
            <a:avLst/>
          </a:prstGeom>
          <a:noFill/>
        </p:spPr>
        <p:txBody>
          <a:bodyPr wrap="square" lIns="0" tIns="0" rIns="0" bIns="0" rtlCol="0">
            <a:spAutoFit/>
          </a:bodyPr>
          <a:lstStyle/>
          <a:p>
            <a:pPr algn="ctr"/>
            <a:r>
              <a:rPr lang="en-ZA" sz="900" dirty="0">
                <a:solidFill>
                  <a:schemeClr val="tx1">
                    <a:lumMod val="75000"/>
                    <a:lumOff val="25000"/>
                  </a:schemeClr>
                </a:solidFill>
              </a:rPr>
              <a:t>Staff track progress toward 2023 session</a:t>
            </a:r>
          </a:p>
        </p:txBody>
      </p:sp>
      <p:cxnSp>
        <p:nvCxnSpPr>
          <p:cNvPr id="112" name="Connector Milestone 1" title="Connecter Line">
            <a:extLst>
              <a:ext uri="{FF2B5EF4-FFF2-40B4-BE49-F238E27FC236}">
                <a16:creationId xmlns:a16="http://schemas.microsoft.com/office/drawing/2014/main" id="{1DC27B58-A16A-4118-84CE-01A7803523D8}"/>
              </a:ext>
            </a:extLst>
          </p:cNvPr>
          <p:cNvCxnSpPr>
            <a:cxnSpLocks/>
          </p:cNvCxnSpPr>
          <p:nvPr/>
        </p:nvCxnSpPr>
        <p:spPr>
          <a:xfrm>
            <a:off x="8204305" y="5097974"/>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3" name="Duration 2" title="Duration Text">
            <a:extLst>
              <a:ext uri="{FF2B5EF4-FFF2-40B4-BE49-F238E27FC236}">
                <a16:creationId xmlns:a16="http://schemas.microsoft.com/office/drawing/2014/main" id="{81A98278-A2F5-4925-83E1-07F35A6F6595}"/>
              </a:ext>
            </a:extLst>
          </p:cNvPr>
          <p:cNvSpPr txBox="1"/>
          <p:nvPr/>
        </p:nvSpPr>
        <p:spPr>
          <a:xfrm>
            <a:off x="2806946" y="4827870"/>
            <a:ext cx="982204" cy="461665"/>
          </a:xfrm>
          <a:prstGeom prst="rect">
            <a:avLst/>
          </a:prstGeom>
          <a:noFill/>
        </p:spPr>
        <p:txBody>
          <a:bodyPr wrap="square" lIns="0" tIns="0" rIns="0" bIns="0" rtlCol="0">
            <a:spAutoFit/>
          </a:bodyPr>
          <a:lstStyle/>
          <a:p>
            <a:pPr algn="ctr"/>
            <a:r>
              <a:rPr lang="en-ZA" sz="1000" dirty="0">
                <a:solidFill>
                  <a:schemeClr val="tx1">
                    <a:lumMod val="75000"/>
                    <a:lumOff val="25000"/>
                  </a:schemeClr>
                </a:solidFill>
              </a:rPr>
              <a:t>PW members identify 3 policy priorities</a:t>
            </a:r>
          </a:p>
        </p:txBody>
      </p:sp>
      <p:sp>
        <p:nvSpPr>
          <p:cNvPr id="115" name="Arrow: U-Turn Milestone 2" title="Timeline Arrow">
            <a:extLst>
              <a:ext uri="{FF2B5EF4-FFF2-40B4-BE49-F238E27FC236}">
                <a16:creationId xmlns:a16="http://schemas.microsoft.com/office/drawing/2014/main" id="{50328885-4FCA-4FCB-833E-CC21EE76B0BD}"/>
              </a:ext>
            </a:extLst>
          </p:cNvPr>
          <p:cNvSpPr/>
          <p:nvPr/>
        </p:nvSpPr>
        <p:spPr>
          <a:xfrm flipV="1">
            <a:off x="10392560" y="3753877"/>
            <a:ext cx="1705631" cy="650967"/>
          </a:xfrm>
          <a:prstGeom prst="uturnArrow">
            <a:avLst>
              <a:gd name="adj1" fmla="val 37244"/>
              <a:gd name="adj2" fmla="val 18622"/>
              <a:gd name="adj3" fmla="val 20252"/>
              <a:gd name="adj4" fmla="val 52602"/>
              <a:gd name="adj5" fmla="val 9683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16" name="Duration 1" title="Duration Text">
            <a:extLst>
              <a:ext uri="{FF2B5EF4-FFF2-40B4-BE49-F238E27FC236}">
                <a16:creationId xmlns:a16="http://schemas.microsoft.com/office/drawing/2014/main" id="{D8D59C76-7F31-4741-B9FA-0ADF167A719C}"/>
              </a:ext>
            </a:extLst>
          </p:cNvPr>
          <p:cNvSpPr txBox="1"/>
          <p:nvPr/>
        </p:nvSpPr>
        <p:spPr>
          <a:xfrm>
            <a:off x="10614429" y="4195730"/>
            <a:ext cx="1272401" cy="153888"/>
          </a:xfrm>
          <a:prstGeom prst="rect">
            <a:avLst/>
          </a:prstGeom>
          <a:noFill/>
        </p:spPr>
        <p:txBody>
          <a:bodyPr wrap="square" lIns="0" tIns="0" rIns="0" bIns="0" rtlCol="0">
            <a:spAutoFit/>
          </a:bodyPr>
          <a:lstStyle/>
          <a:p>
            <a:pPr algn="ctr"/>
            <a:r>
              <a:rPr lang="en-ZA" sz="1000" b="1" dirty="0">
                <a:solidFill>
                  <a:schemeClr val="bg1"/>
                </a:solidFill>
              </a:rPr>
              <a:t>January 9</a:t>
            </a:r>
          </a:p>
        </p:txBody>
      </p:sp>
      <p:cxnSp>
        <p:nvCxnSpPr>
          <p:cNvPr id="77" name="Connector Milestone 1" title="Connecter Line">
            <a:extLst>
              <a:ext uri="{FF2B5EF4-FFF2-40B4-BE49-F238E27FC236}">
                <a16:creationId xmlns:a16="http://schemas.microsoft.com/office/drawing/2014/main" id="{9B6CA383-7CEF-4A60-B50A-2DBA74150478}"/>
              </a:ext>
            </a:extLst>
          </p:cNvPr>
          <p:cNvCxnSpPr>
            <a:cxnSpLocks/>
          </p:cNvCxnSpPr>
          <p:nvPr/>
        </p:nvCxnSpPr>
        <p:spPr>
          <a:xfrm>
            <a:off x="8216554" y="5674641"/>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6" name="Arrow: U-Turn Milestone 2" title="Timeline Arrow">
            <a:extLst>
              <a:ext uri="{FF2B5EF4-FFF2-40B4-BE49-F238E27FC236}">
                <a16:creationId xmlns:a16="http://schemas.microsoft.com/office/drawing/2014/main" id="{39A8F50D-4873-43DA-B350-1D42E57AE4C7}"/>
              </a:ext>
            </a:extLst>
          </p:cNvPr>
          <p:cNvSpPr/>
          <p:nvPr/>
        </p:nvSpPr>
        <p:spPr>
          <a:xfrm flipV="1">
            <a:off x="2778606" y="3768835"/>
            <a:ext cx="1099963" cy="650967"/>
          </a:xfrm>
          <a:prstGeom prst="uturnArrow">
            <a:avLst>
              <a:gd name="adj1" fmla="val 37244"/>
              <a:gd name="adj2" fmla="val 18622"/>
              <a:gd name="adj3" fmla="val 20252"/>
              <a:gd name="adj4" fmla="val 52602"/>
              <a:gd name="adj5" fmla="val 96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19" name="Connector Milestone 1" title="Connecter Line">
            <a:extLst>
              <a:ext uri="{FF2B5EF4-FFF2-40B4-BE49-F238E27FC236}">
                <a16:creationId xmlns:a16="http://schemas.microsoft.com/office/drawing/2014/main" id="{3550EEF3-0BEA-448E-AC39-06A8413B07CA}"/>
              </a:ext>
            </a:extLst>
          </p:cNvPr>
          <p:cNvCxnSpPr>
            <a:cxnSpLocks/>
          </p:cNvCxnSpPr>
          <p:nvPr/>
        </p:nvCxnSpPr>
        <p:spPr>
          <a:xfrm>
            <a:off x="2409430" y="3523271"/>
            <a:ext cx="1" cy="21401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0" name="Duration 1" title="Duration Text">
            <a:extLst>
              <a:ext uri="{FF2B5EF4-FFF2-40B4-BE49-F238E27FC236}">
                <a16:creationId xmlns:a16="http://schemas.microsoft.com/office/drawing/2014/main" id="{2DD0C589-442A-4E9B-9AA3-0C48D472382C}"/>
              </a:ext>
            </a:extLst>
          </p:cNvPr>
          <p:cNvSpPr txBox="1"/>
          <p:nvPr/>
        </p:nvSpPr>
        <p:spPr>
          <a:xfrm>
            <a:off x="2712093" y="4200654"/>
            <a:ext cx="1272401" cy="153888"/>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June 2-July12</a:t>
            </a:r>
          </a:p>
        </p:txBody>
      </p:sp>
      <p:sp>
        <p:nvSpPr>
          <p:cNvPr id="124" name="Arrow: U-Turn Milestone 2" title="Timeline Arrow">
            <a:extLst>
              <a:ext uri="{FF2B5EF4-FFF2-40B4-BE49-F238E27FC236}">
                <a16:creationId xmlns:a16="http://schemas.microsoft.com/office/drawing/2014/main" id="{7D32A6B3-A542-4AC7-AA92-85B56ECC0067}"/>
              </a:ext>
            </a:extLst>
          </p:cNvPr>
          <p:cNvSpPr/>
          <p:nvPr/>
        </p:nvSpPr>
        <p:spPr>
          <a:xfrm flipV="1">
            <a:off x="171794" y="3766982"/>
            <a:ext cx="1852229" cy="650967"/>
          </a:xfrm>
          <a:prstGeom prst="uturnArrow">
            <a:avLst>
              <a:gd name="adj1" fmla="val 37244"/>
              <a:gd name="adj2" fmla="val 18622"/>
              <a:gd name="adj3" fmla="val 20252"/>
              <a:gd name="adj4" fmla="val 52602"/>
              <a:gd name="adj5" fmla="val 9683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5" name="Duration 1" title="Duration Text">
            <a:extLst>
              <a:ext uri="{FF2B5EF4-FFF2-40B4-BE49-F238E27FC236}">
                <a16:creationId xmlns:a16="http://schemas.microsoft.com/office/drawing/2014/main" id="{358354E4-A84B-469C-92DC-16FDCEEB0A34}"/>
              </a:ext>
            </a:extLst>
          </p:cNvPr>
          <p:cNvSpPr txBox="1"/>
          <p:nvPr/>
        </p:nvSpPr>
        <p:spPr>
          <a:xfrm>
            <a:off x="518042" y="4204462"/>
            <a:ext cx="1272401" cy="153888"/>
          </a:xfrm>
          <a:prstGeom prst="rect">
            <a:avLst/>
          </a:prstGeom>
          <a:noFill/>
        </p:spPr>
        <p:txBody>
          <a:bodyPr wrap="square" lIns="0" tIns="0" rIns="0" bIns="0" rtlCol="0">
            <a:spAutoFit/>
          </a:bodyPr>
          <a:lstStyle/>
          <a:p>
            <a:pPr algn="ctr"/>
            <a:r>
              <a:rPr lang="en-ZA" sz="1000" b="1" dirty="0">
                <a:solidFill>
                  <a:schemeClr val="bg1"/>
                </a:solidFill>
              </a:rPr>
              <a:t>March 10</a:t>
            </a:r>
          </a:p>
        </p:txBody>
      </p:sp>
      <p:grpSp>
        <p:nvGrpSpPr>
          <p:cNvPr id="128" name="Launch Graphic" title="Launch Graphic">
            <a:extLst>
              <a:ext uri="{FF2B5EF4-FFF2-40B4-BE49-F238E27FC236}">
                <a16:creationId xmlns:a16="http://schemas.microsoft.com/office/drawing/2014/main" id="{83E0D847-3A28-404A-86F5-0DCA0C56005A}"/>
              </a:ext>
            </a:extLst>
          </p:cNvPr>
          <p:cNvGrpSpPr/>
          <p:nvPr/>
        </p:nvGrpSpPr>
        <p:grpSpPr>
          <a:xfrm>
            <a:off x="855464" y="4439368"/>
            <a:ext cx="585954" cy="585954"/>
            <a:chOff x="10961301" y="3355525"/>
            <a:chExt cx="680539" cy="680539"/>
          </a:xfrm>
          <a:solidFill>
            <a:srgbClr val="A8EA52"/>
          </a:solidFill>
        </p:grpSpPr>
        <p:sp>
          <p:nvSpPr>
            <p:cNvPr id="129" name="Oval 128" title="Launch Circle">
              <a:extLst>
                <a:ext uri="{FF2B5EF4-FFF2-40B4-BE49-F238E27FC236}">
                  <a16:creationId xmlns:a16="http://schemas.microsoft.com/office/drawing/2014/main" id="{2B5C51AD-9222-4832-95D0-2A463DC074AD}"/>
                </a:ext>
              </a:extLst>
            </p:cNvPr>
            <p:cNvSpPr/>
            <p:nvPr/>
          </p:nvSpPr>
          <p:spPr>
            <a:xfrm>
              <a:off x="10961301" y="3355525"/>
              <a:ext cx="680539" cy="6805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0" name="Graphic 129" title="Launch Icon">
              <a:extLst>
                <a:ext uri="{FF2B5EF4-FFF2-40B4-BE49-F238E27FC236}">
                  <a16:creationId xmlns:a16="http://schemas.microsoft.com/office/drawing/2014/main" id="{86C899E8-8E2D-49D1-AA7C-54E14BC2E3F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02868" y="3548145"/>
              <a:ext cx="235505" cy="315487"/>
            </a:xfrm>
            <a:prstGeom prst="rect">
              <a:avLst/>
            </a:prstGeom>
          </p:spPr>
        </p:pic>
      </p:grpSp>
      <p:sp>
        <p:nvSpPr>
          <p:cNvPr id="135" name="TextBox 134">
            <a:extLst>
              <a:ext uri="{FF2B5EF4-FFF2-40B4-BE49-F238E27FC236}">
                <a16:creationId xmlns:a16="http://schemas.microsoft.com/office/drawing/2014/main" id="{AB05BDCF-58AA-4628-936F-A358746C0FAE}"/>
              </a:ext>
            </a:extLst>
          </p:cNvPr>
          <p:cNvSpPr txBox="1"/>
          <p:nvPr/>
        </p:nvSpPr>
        <p:spPr>
          <a:xfrm>
            <a:off x="103785" y="5120002"/>
            <a:ext cx="2266452" cy="730917"/>
          </a:xfrm>
          <a:prstGeom prst="rect">
            <a:avLst/>
          </a:prstGeom>
          <a:noFill/>
        </p:spPr>
        <p:txBody>
          <a:bodyPr wrap="square" lIns="0" tIns="0" rIns="0" bIns="0" rtlCol="0">
            <a:noAutofit/>
          </a:bodyPr>
          <a:lstStyle/>
          <a:p>
            <a:pPr algn="ctr"/>
            <a:r>
              <a:rPr lang="en-ZA" sz="1050" b="1" dirty="0">
                <a:solidFill>
                  <a:schemeClr val="tx1">
                    <a:lumMod val="75000"/>
                    <a:lumOff val="25000"/>
                  </a:schemeClr>
                </a:solidFill>
              </a:rPr>
              <a:t>2022 State legislative session ended</a:t>
            </a:r>
          </a:p>
          <a:p>
            <a:pPr marL="171450" indent="-171450" algn="ctr">
              <a:buFont typeface="Wingdings" panose="05000000000000000000" pitchFamily="2" charset="2"/>
              <a:buChar char="ü"/>
            </a:pPr>
            <a:r>
              <a:rPr lang="en-ZA" sz="950" dirty="0">
                <a:solidFill>
                  <a:schemeClr val="tx1">
                    <a:lumMod val="75000"/>
                    <a:lumOff val="25000"/>
                  </a:schemeClr>
                </a:solidFill>
              </a:rPr>
              <a:t>Digital Equity (HB 1723)*</a:t>
            </a:r>
          </a:p>
          <a:p>
            <a:pPr marL="171450" indent="-171450" algn="ctr">
              <a:buFont typeface="Wingdings" panose="05000000000000000000" pitchFamily="2" charset="2"/>
              <a:buChar char="ü"/>
            </a:pPr>
            <a:r>
              <a:rPr lang="en-ZA" sz="950" dirty="0">
                <a:solidFill>
                  <a:schemeClr val="tx1">
                    <a:lumMod val="75000"/>
                    <a:lumOff val="25000"/>
                  </a:schemeClr>
                </a:solidFill>
              </a:rPr>
              <a:t>State Registered Apprenticeship Programs (SB 5600)*</a:t>
            </a:r>
          </a:p>
        </p:txBody>
      </p:sp>
      <p:sp>
        <p:nvSpPr>
          <p:cNvPr id="137" name="TextBox 136">
            <a:extLst>
              <a:ext uri="{FF2B5EF4-FFF2-40B4-BE49-F238E27FC236}">
                <a16:creationId xmlns:a16="http://schemas.microsoft.com/office/drawing/2014/main" id="{5D563F1F-E228-49C7-8EF6-88D7C4020AF8}"/>
              </a:ext>
            </a:extLst>
          </p:cNvPr>
          <p:cNvSpPr txBox="1"/>
          <p:nvPr/>
        </p:nvSpPr>
        <p:spPr>
          <a:xfrm>
            <a:off x="3918640" y="3766754"/>
            <a:ext cx="790755" cy="253916"/>
          </a:xfrm>
          <a:prstGeom prst="rect">
            <a:avLst/>
          </a:prstGeom>
          <a:noFill/>
        </p:spPr>
        <p:txBody>
          <a:bodyPr wrap="square" rtlCol="0">
            <a:spAutoFit/>
          </a:bodyPr>
          <a:lstStyle/>
          <a:p>
            <a:pPr algn="ctr"/>
            <a:r>
              <a:rPr lang="en-US" sz="1050" b="1" dirty="0"/>
              <a:t>July 12</a:t>
            </a:r>
          </a:p>
        </p:txBody>
      </p:sp>
      <p:cxnSp>
        <p:nvCxnSpPr>
          <p:cNvPr id="138" name="Connector Milestone 1" title="Connecter Line">
            <a:extLst>
              <a:ext uri="{FF2B5EF4-FFF2-40B4-BE49-F238E27FC236}">
                <a16:creationId xmlns:a16="http://schemas.microsoft.com/office/drawing/2014/main" id="{2670708F-9799-4A00-888D-401A831537E3}"/>
              </a:ext>
            </a:extLst>
          </p:cNvPr>
          <p:cNvCxnSpPr>
            <a:cxnSpLocks/>
          </p:cNvCxnSpPr>
          <p:nvPr/>
        </p:nvCxnSpPr>
        <p:spPr>
          <a:xfrm>
            <a:off x="4305362" y="3514791"/>
            <a:ext cx="1" cy="21401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9" name="Arrow: U-Turn Milestone 6b" title="Timeline Arrow">
            <a:extLst>
              <a:ext uri="{FF2B5EF4-FFF2-40B4-BE49-F238E27FC236}">
                <a16:creationId xmlns:a16="http://schemas.microsoft.com/office/drawing/2014/main" id="{98568DA8-9635-4914-B77A-1BC7F5DF65CB}"/>
              </a:ext>
            </a:extLst>
          </p:cNvPr>
          <p:cNvSpPr/>
          <p:nvPr/>
        </p:nvSpPr>
        <p:spPr>
          <a:xfrm>
            <a:off x="5759106" y="3134637"/>
            <a:ext cx="965050" cy="650967"/>
          </a:xfrm>
          <a:prstGeom prst="uturnArrow">
            <a:avLst>
              <a:gd name="adj1" fmla="val 37244"/>
              <a:gd name="adj2" fmla="val 18622"/>
              <a:gd name="adj3" fmla="val 20252"/>
              <a:gd name="adj4" fmla="val 52602"/>
              <a:gd name="adj5" fmla="val 96832"/>
            </a:avLst>
          </a:prstGeom>
          <a:solidFill>
            <a:srgbClr val="A8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140" name="Milestone Graphic" title="Milestone Graphic">
            <a:extLst>
              <a:ext uri="{FF2B5EF4-FFF2-40B4-BE49-F238E27FC236}">
                <a16:creationId xmlns:a16="http://schemas.microsoft.com/office/drawing/2014/main" id="{FD933E7F-7DA4-409E-A5CB-8F99B608BC2B}"/>
              </a:ext>
            </a:extLst>
          </p:cNvPr>
          <p:cNvGrpSpPr/>
          <p:nvPr/>
        </p:nvGrpSpPr>
        <p:grpSpPr>
          <a:xfrm>
            <a:off x="6029027" y="2976673"/>
            <a:ext cx="464817" cy="464817"/>
            <a:chOff x="4398285" y="4297293"/>
            <a:chExt cx="464817" cy="464817"/>
          </a:xfrm>
        </p:grpSpPr>
        <p:sp>
          <p:nvSpPr>
            <p:cNvPr id="141" name="Oval 140" title="Circle Background">
              <a:extLst>
                <a:ext uri="{FF2B5EF4-FFF2-40B4-BE49-F238E27FC236}">
                  <a16:creationId xmlns:a16="http://schemas.microsoft.com/office/drawing/2014/main" id="{F9D65727-DE38-4A7E-BA39-703FF2B92159}"/>
                </a:ext>
              </a:extLst>
            </p:cNvPr>
            <p:cNvSpPr/>
            <p:nvPr/>
          </p:nvSpPr>
          <p:spPr>
            <a:xfrm>
              <a:off x="4398285" y="429729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2" name="Graphic 233" title="Milestone Icon">
              <a:extLst>
                <a:ext uri="{FF2B5EF4-FFF2-40B4-BE49-F238E27FC236}">
                  <a16:creationId xmlns:a16="http://schemas.microsoft.com/office/drawing/2014/main" id="{C5A4D866-B0D8-4C77-B6EB-131BCA25E67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1991" y="4382052"/>
              <a:ext cx="235505" cy="315487"/>
            </a:xfrm>
            <a:prstGeom prst="rect">
              <a:avLst/>
            </a:prstGeom>
          </p:spPr>
        </p:pic>
      </p:grpSp>
      <p:cxnSp>
        <p:nvCxnSpPr>
          <p:cNvPr id="143" name="Connector Milestone 1" title="Connecter Line">
            <a:extLst>
              <a:ext uri="{FF2B5EF4-FFF2-40B4-BE49-F238E27FC236}">
                <a16:creationId xmlns:a16="http://schemas.microsoft.com/office/drawing/2014/main" id="{E82B5E43-ECD7-43CE-84D1-8072B52CD97F}"/>
              </a:ext>
            </a:extLst>
          </p:cNvPr>
          <p:cNvCxnSpPr>
            <a:cxnSpLocks/>
          </p:cNvCxnSpPr>
          <p:nvPr/>
        </p:nvCxnSpPr>
        <p:spPr>
          <a:xfrm>
            <a:off x="6262461" y="3558660"/>
            <a:ext cx="1" cy="21401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B46BEFD-F946-4C5C-8731-EB9D77EB705C}"/>
              </a:ext>
            </a:extLst>
          </p:cNvPr>
          <p:cNvSpPr txBox="1"/>
          <p:nvPr/>
        </p:nvSpPr>
        <p:spPr>
          <a:xfrm>
            <a:off x="5841753" y="3818256"/>
            <a:ext cx="839363" cy="253916"/>
          </a:xfrm>
          <a:prstGeom prst="rect">
            <a:avLst/>
          </a:prstGeom>
          <a:noFill/>
        </p:spPr>
        <p:txBody>
          <a:bodyPr wrap="square" rtlCol="0">
            <a:spAutoFit/>
          </a:bodyPr>
          <a:lstStyle/>
          <a:p>
            <a:pPr algn="ctr"/>
            <a:r>
              <a:rPr lang="en-US" sz="1050" b="1" dirty="0"/>
              <a:t>Sept 15</a:t>
            </a:r>
          </a:p>
        </p:txBody>
      </p:sp>
      <p:sp>
        <p:nvSpPr>
          <p:cNvPr id="146" name="Arrow: U-Turn Milestone 2" title="Timeline Arrow">
            <a:extLst>
              <a:ext uri="{FF2B5EF4-FFF2-40B4-BE49-F238E27FC236}">
                <a16:creationId xmlns:a16="http://schemas.microsoft.com/office/drawing/2014/main" id="{4DFA93CF-0A84-4C2B-9A46-A71A63B87264}"/>
              </a:ext>
            </a:extLst>
          </p:cNvPr>
          <p:cNvSpPr/>
          <p:nvPr/>
        </p:nvSpPr>
        <p:spPr>
          <a:xfrm flipV="1">
            <a:off x="6547600" y="3742479"/>
            <a:ext cx="3137824" cy="650967"/>
          </a:xfrm>
          <a:prstGeom prst="uturnArrow">
            <a:avLst>
              <a:gd name="adj1" fmla="val 37244"/>
              <a:gd name="adj2" fmla="val 18622"/>
              <a:gd name="adj3" fmla="val 20252"/>
              <a:gd name="adj4" fmla="val 52602"/>
              <a:gd name="adj5" fmla="val 96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47" name="Duration 1" title="Duration Text">
            <a:extLst>
              <a:ext uri="{FF2B5EF4-FFF2-40B4-BE49-F238E27FC236}">
                <a16:creationId xmlns:a16="http://schemas.microsoft.com/office/drawing/2014/main" id="{4DB60F19-BA71-4B15-95AD-74DA7A71B403}"/>
              </a:ext>
            </a:extLst>
          </p:cNvPr>
          <p:cNvSpPr txBox="1"/>
          <p:nvPr/>
        </p:nvSpPr>
        <p:spPr>
          <a:xfrm>
            <a:off x="7391221" y="4164596"/>
            <a:ext cx="1564294" cy="153888"/>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3 Months</a:t>
            </a:r>
          </a:p>
        </p:txBody>
      </p:sp>
      <p:sp>
        <p:nvSpPr>
          <p:cNvPr id="148" name="Arrow: U-Turn Milestone 6b" title="Timeline Arrow">
            <a:extLst>
              <a:ext uri="{FF2B5EF4-FFF2-40B4-BE49-F238E27FC236}">
                <a16:creationId xmlns:a16="http://schemas.microsoft.com/office/drawing/2014/main" id="{6DD57E38-6CB6-45F0-ABB0-899BDCD29095}"/>
              </a:ext>
            </a:extLst>
          </p:cNvPr>
          <p:cNvSpPr/>
          <p:nvPr/>
        </p:nvSpPr>
        <p:spPr>
          <a:xfrm>
            <a:off x="9542030" y="3134810"/>
            <a:ext cx="965050" cy="650967"/>
          </a:xfrm>
          <a:prstGeom prst="uturnArrow">
            <a:avLst>
              <a:gd name="adj1" fmla="val 37244"/>
              <a:gd name="adj2" fmla="val 18622"/>
              <a:gd name="adj3" fmla="val 20252"/>
              <a:gd name="adj4" fmla="val 52602"/>
              <a:gd name="adj5" fmla="val 96832"/>
            </a:avLst>
          </a:prstGeom>
          <a:solidFill>
            <a:srgbClr val="A8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149" name="Milestone Graphic" title="Milestone Graphic">
            <a:extLst>
              <a:ext uri="{FF2B5EF4-FFF2-40B4-BE49-F238E27FC236}">
                <a16:creationId xmlns:a16="http://schemas.microsoft.com/office/drawing/2014/main" id="{DC4BE5AE-6C18-4781-83B6-D0FD7DAD4FCF}"/>
              </a:ext>
            </a:extLst>
          </p:cNvPr>
          <p:cNvGrpSpPr/>
          <p:nvPr/>
        </p:nvGrpSpPr>
        <p:grpSpPr>
          <a:xfrm>
            <a:off x="9811951" y="2976846"/>
            <a:ext cx="464817" cy="464817"/>
            <a:chOff x="4398285" y="4297293"/>
            <a:chExt cx="464817" cy="464817"/>
          </a:xfrm>
        </p:grpSpPr>
        <p:sp>
          <p:nvSpPr>
            <p:cNvPr id="150" name="Oval 149" title="Circle Background">
              <a:extLst>
                <a:ext uri="{FF2B5EF4-FFF2-40B4-BE49-F238E27FC236}">
                  <a16:creationId xmlns:a16="http://schemas.microsoft.com/office/drawing/2014/main" id="{9ACAB047-1D51-4CDB-99BE-FB93ABB57AAF}"/>
                </a:ext>
              </a:extLst>
            </p:cNvPr>
            <p:cNvSpPr/>
            <p:nvPr/>
          </p:nvSpPr>
          <p:spPr>
            <a:xfrm>
              <a:off x="4398285" y="429729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1" name="Graphic 233" title="Milestone Icon">
              <a:extLst>
                <a:ext uri="{FF2B5EF4-FFF2-40B4-BE49-F238E27FC236}">
                  <a16:creationId xmlns:a16="http://schemas.microsoft.com/office/drawing/2014/main" id="{D4D63BBF-E847-48BB-8DB9-79D7668255A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31991" y="4382052"/>
              <a:ext cx="235505" cy="315487"/>
            </a:xfrm>
            <a:prstGeom prst="rect">
              <a:avLst/>
            </a:prstGeom>
          </p:spPr>
        </p:pic>
      </p:grpSp>
      <p:sp>
        <p:nvSpPr>
          <p:cNvPr id="152" name="TextBox 151">
            <a:extLst>
              <a:ext uri="{FF2B5EF4-FFF2-40B4-BE49-F238E27FC236}">
                <a16:creationId xmlns:a16="http://schemas.microsoft.com/office/drawing/2014/main" id="{BD562B51-A184-4E7D-AD49-C09622231FFA}"/>
              </a:ext>
            </a:extLst>
          </p:cNvPr>
          <p:cNvSpPr txBox="1"/>
          <p:nvPr/>
        </p:nvSpPr>
        <p:spPr>
          <a:xfrm>
            <a:off x="9642385" y="3774232"/>
            <a:ext cx="839363" cy="253916"/>
          </a:xfrm>
          <a:prstGeom prst="rect">
            <a:avLst/>
          </a:prstGeom>
          <a:noFill/>
        </p:spPr>
        <p:txBody>
          <a:bodyPr wrap="square" rtlCol="0">
            <a:spAutoFit/>
          </a:bodyPr>
          <a:lstStyle/>
          <a:p>
            <a:pPr algn="ctr"/>
            <a:r>
              <a:rPr lang="en-US" sz="1050" b="1" dirty="0"/>
              <a:t>Dec 8</a:t>
            </a:r>
          </a:p>
        </p:txBody>
      </p:sp>
      <p:sp>
        <p:nvSpPr>
          <p:cNvPr id="3" name="TextBox 2">
            <a:extLst>
              <a:ext uri="{FF2B5EF4-FFF2-40B4-BE49-F238E27FC236}">
                <a16:creationId xmlns:a16="http://schemas.microsoft.com/office/drawing/2014/main" id="{3349DB37-35F8-4BD6-815E-CB64CCF8C98A}"/>
              </a:ext>
            </a:extLst>
          </p:cNvPr>
          <p:cNvSpPr txBox="1"/>
          <p:nvPr/>
        </p:nvSpPr>
        <p:spPr>
          <a:xfrm>
            <a:off x="25410" y="5993186"/>
            <a:ext cx="3706817" cy="230832"/>
          </a:xfrm>
          <a:prstGeom prst="rect">
            <a:avLst/>
          </a:prstGeom>
          <a:noFill/>
        </p:spPr>
        <p:txBody>
          <a:bodyPr wrap="square" rtlCol="0">
            <a:spAutoFit/>
          </a:bodyPr>
          <a:lstStyle/>
          <a:p>
            <a:r>
              <a:rPr lang="en-US" sz="900" dirty="0">
                <a:latin typeface="Sabon LT Std" panose="02020602060506020403" pitchFamily="18" charset="0"/>
              </a:rPr>
              <a:t>*Workforce priorities passed by the legislature during 2022 session</a:t>
            </a:r>
            <a:r>
              <a:rPr lang="en-US" sz="900" b="1" dirty="0">
                <a:latin typeface="Sabon LT Std" panose="02020602060506020403" pitchFamily="18" charset="0"/>
              </a:rPr>
              <a:t>.</a:t>
            </a:r>
          </a:p>
        </p:txBody>
      </p:sp>
      <p:sp>
        <p:nvSpPr>
          <p:cNvPr id="153" name="TextBox 152">
            <a:extLst>
              <a:ext uri="{FF2B5EF4-FFF2-40B4-BE49-F238E27FC236}">
                <a16:creationId xmlns:a16="http://schemas.microsoft.com/office/drawing/2014/main" id="{986A196B-4F18-44C1-B0F3-2F1CF6EECA8E}"/>
              </a:ext>
            </a:extLst>
          </p:cNvPr>
          <p:cNvSpPr txBox="1"/>
          <p:nvPr/>
        </p:nvSpPr>
        <p:spPr>
          <a:xfrm>
            <a:off x="25410" y="6192317"/>
            <a:ext cx="3706817" cy="230832"/>
          </a:xfrm>
          <a:prstGeom prst="rect">
            <a:avLst/>
          </a:prstGeom>
          <a:noFill/>
        </p:spPr>
        <p:txBody>
          <a:bodyPr wrap="square" rtlCol="0">
            <a:spAutoFit/>
          </a:bodyPr>
          <a:lstStyle/>
          <a:p>
            <a:r>
              <a:rPr lang="en-US" sz="900" dirty="0">
                <a:latin typeface="Sabon LT Std" panose="02020602060506020403" pitchFamily="18" charset="0"/>
              </a:rPr>
              <a:t>**Priorities </a:t>
            </a:r>
            <a:r>
              <a:rPr lang="en-US" sz="900" u="sng" dirty="0">
                <a:latin typeface="Sabon LT Std" panose="02020602060506020403" pitchFamily="18" charset="0"/>
              </a:rPr>
              <a:t>not</a:t>
            </a:r>
            <a:r>
              <a:rPr lang="en-US" sz="900" dirty="0">
                <a:latin typeface="Sabon LT Std" panose="02020602060506020403" pitchFamily="18" charset="0"/>
              </a:rPr>
              <a:t> passed by the legislature, requiring more advocacy.</a:t>
            </a:r>
            <a:endParaRPr lang="en-US" sz="900" b="1" dirty="0">
              <a:latin typeface="Sabon LT Std" panose="02020602060506020403" pitchFamily="18" charset="0"/>
            </a:endParaRPr>
          </a:p>
        </p:txBody>
      </p:sp>
      <p:cxnSp>
        <p:nvCxnSpPr>
          <p:cNvPr id="154" name="Connector Milestone 1" title="Connecter Line">
            <a:extLst>
              <a:ext uri="{FF2B5EF4-FFF2-40B4-BE49-F238E27FC236}">
                <a16:creationId xmlns:a16="http://schemas.microsoft.com/office/drawing/2014/main" id="{80F12847-27A0-41D9-A02B-8F4F7C9D05E8}"/>
              </a:ext>
            </a:extLst>
          </p:cNvPr>
          <p:cNvCxnSpPr>
            <a:cxnSpLocks/>
          </p:cNvCxnSpPr>
          <p:nvPr/>
        </p:nvCxnSpPr>
        <p:spPr>
          <a:xfrm>
            <a:off x="8204305" y="4461411"/>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B627BF38-AEC1-4CEB-813B-3F4498880C83}"/>
              </a:ext>
            </a:extLst>
          </p:cNvPr>
          <p:cNvSpPr txBox="1"/>
          <p:nvPr/>
        </p:nvSpPr>
        <p:spPr>
          <a:xfrm>
            <a:off x="1975723" y="3976476"/>
            <a:ext cx="869237" cy="707886"/>
          </a:xfrm>
          <a:prstGeom prst="rect">
            <a:avLst/>
          </a:prstGeom>
          <a:noFill/>
        </p:spPr>
        <p:txBody>
          <a:bodyPr wrap="square" rtlCol="0">
            <a:spAutoFit/>
          </a:bodyPr>
          <a:lstStyle/>
          <a:p>
            <a:pPr algn="ctr"/>
            <a:r>
              <a:rPr lang="en-US" sz="1000" dirty="0"/>
              <a:t>Policy Workgroup (PW) meeting </a:t>
            </a:r>
          </a:p>
        </p:txBody>
      </p:sp>
      <p:sp>
        <p:nvSpPr>
          <p:cNvPr id="156" name="TextBox 155">
            <a:extLst>
              <a:ext uri="{FF2B5EF4-FFF2-40B4-BE49-F238E27FC236}">
                <a16:creationId xmlns:a16="http://schemas.microsoft.com/office/drawing/2014/main" id="{D02CB66D-69DC-4EEB-8553-DD12C7270F60}"/>
              </a:ext>
            </a:extLst>
          </p:cNvPr>
          <p:cNvSpPr txBox="1"/>
          <p:nvPr/>
        </p:nvSpPr>
        <p:spPr>
          <a:xfrm>
            <a:off x="3896461" y="4010184"/>
            <a:ext cx="790755" cy="400110"/>
          </a:xfrm>
          <a:prstGeom prst="rect">
            <a:avLst/>
          </a:prstGeom>
          <a:noFill/>
        </p:spPr>
        <p:txBody>
          <a:bodyPr wrap="square" rtlCol="0">
            <a:spAutoFit/>
          </a:bodyPr>
          <a:lstStyle/>
          <a:p>
            <a:pPr algn="ctr"/>
            <a:r>
              <a:rPr lang="en-US" sz="1000" dirty="0"/>
              <a:t>(PW) meeting</a:t>
            </a:r>
          </a:p>
        </p:txBody>
      </p:sp>
      <p:sp>
        <p:nvSpPr>
          <p:cNvPr id="168" name="TextBox 167">
            <a:extLst>
              <a:ext uri="{FF2B5EF4-FFF2-40B4-BE49-F238E27FC236}">
                <a16:creationId xmlns:a16="http://schemas.microsoft.com/office/drawing/2014/main" id="{DDB4FC12-0E8D-4699-A818-7525AB5D34D8}"/>
              </a:ext>
            </a:extLst>
          </p:cNvPr>
          <p:cNvSpPr txBox="1"/>
          <p:nvPr/>
        </p:nvSpPr>
        <p:spPr>
          <a:xfrm>
            <a:off x="5821949" y="4012049"/>
            <a:ext cx="839363" cy="400110"/>
          </a:xfrm>
          <a:prstGeom prst="rect">
            <a:avLst/>
          </a:prstGeom>
          <a:noFill/>
        </p:spPr>
        <p:txBody>
          <a:bodyPr wrap="square" rtlCol="0">
            <a:spAutoFit/>
          </a:bodyPr>
          <a:lstStyle/>
          <a:p>
            <a:pPr algn="ctr"/>
            <a:r>
              <a:rPr lang="en-US" sz="1000" dirty="0"/>
              <a:t>Full Board meeting</a:t>
            </a:r>
          </a:p>
        </p:txBody>
      </p:sp>
      <p:sp>
        <p:nvSpPr>
          <p:cNvPr id="169" name="TextBox 168">
            <a:extLst>
              <a:ext uri="{FF2B5EF4-FFF2-40B4-BE49-F238E27FC236}">
                <a16:creationId xmlns:a16="http://schemas.microsoft.com/office/drawing/2014/main" id="{DF24595D-2C56-4046-B1BC-196E9B99818F}"/>
              </a:ext>
            </a:extLst>
          </p:cNvPr>
          <p:cNvSpPr txBox="1"/>
          <p:nvPr/>
        </p:nvSpPr>
        <p:spPr>
          <a:xfrm>
            <a:off x="9624677" y="3987664"/>
            <a:ext cx="839363" cy="400110"/>
          </a:xfrm>
          <a:prstGeom prst="rect">
            <a:avLst/>
          </a:prstGeom>
          <a:noFill/>
        </p:spPr>
        <p:txBody>
          <a:bodyPr wrap="square" rtlCol="0">
            <a:spAutoFit/>
          </a:bodyPr>
          <a:lstStyle/>
          <a:p>
            <a:pPr algn="ctr"/>
            <a:r>
              <a:rPr lang="en-US" sz="1000" dirty="0"/>
              <a:t>Full Board Meeting</a:t>
            </a:r>
          </a:p>
        </p:txBody>
      </p:sp>
      <p:sp>
        <p:nvSpPr>
          <p:cNvPr id="79" name="Duration 2" title="Duration Text">
            <a:extLst>
              <a:ext uri="{FF2B5EF4-FFF2-40B4-BE49-F238E27FC236}">
                <a16:creationId xmlns:a16="http://schemas.microsoft.com/office/drawing/2014/main" id="{E8374007-03A3-15CD-24D7-E6E0CC41C246}"/>
              </a:ext>
            </a:extLst>
          </p:cNvPr>
          <p:cNvSpPr txBox="1"/>
          <p:nvPr/>
        </p:nvSpPr>
        <p:spPr>
          <a:xfrm>
            <a:off x="4740144" y="4804470"/>
            <a:ext cx="1027150" cy="461665"/>
          </a:xfrm>
          <a:prstGeom prst="rect">
            <a:avLst/>
          </a:prstGeom>
          <a:noFill/>
        </p:spPr>
        <p:txBody>
          <a:bodyPr wrap="square" lIns="0" tIns="0" rIns="0" bIns="0" rtlCol="0">
            <a:spAutoFit/>
          </a:bodyPr>
          <a:lstStyle/>
          <a:p>
            <a:pPr algn="ctr"/>
            <a:r>
              <a:rPr lang="en-ZA" sz="1000" dirty="0">
                <a:solidFill>
                  <a:schemeClr val="tx1">
                    <a:lumMod val="75000"/>
                    <a:lumOff val="25000"/>
                  </a:schemeClr>
                </a:solidFill>
              </a:rPr>
              <a:t>PW finalize recommendations for full Board</a:t>
            </a:r>
          </a:p>
        </p:txBody>
      </p:sp>
      <p:sp>
        <p:nvSpPr>
          <p:cNvPr id="80" name="Arrow: U-Turn Milestone 2" title="Timeline Arrow">
            <a:extLst>
              <a:ext uri="{FF2B5EF4-FFF2-40B4-BE49-F238E27FC236}">
                <a16:creationId xmlns:a16="http://schemas.microsoft.com/office/drawing/2014/main" id="{2ADD7B7E-5594-EB74-FFC6-1DC8CF1853BD}"/>
              </a:ext>
            </a:extLst>
          </p:cNvPr>
          <p:cNvSpPr/>
          <p:nvPr/>
        </p:nvSpPr>
        <p:spPr>
          <a:xfrm flipV="1">
            <a:off x="4641796" y="3761283"/>
            <a:ext cx="1222693" cy="650967"/>
          </a:xfrm>
          <a:prstGeom prst="uturnArrow">
            <a:avLst>
              <a:gd name="adj1" fmla="val 37244"/>
              <a:gd name="adj2" fmla="val 18622"/>
              <a:gd name="adj3" fmla="val 20252"/>
              <a:gd name="adj4" fmla="val 52602"/>
              <a:gd name="adj5" fmla="val 96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81" name="Connector Milestone 1" title="Connecter Line">
            <a:extLst>
              <a:ext uri="{FF2B5EF4-FFF2-40B4-BE49-F238E27FC236}">
                <a16:creationId xmlns:a16="http://schemas.microsoft.com/office/drawing/2014/main" id="{F7A62E9C-F118-AEDC-7D34-CF3BB8141D15}"/>
              </a:ext>
            </a:extLst>
          </p:cNvPr>
          <p:cNvCxnSpPr>
            <a:cxnSpLocks/>
          </p:cNvCxnSpPr>
          <p:nvPr/>
        </p:nvCxnSpPr>
        <p:spPr>
          <a:xfrm>
            <a:off x="5263981" y="4487562"/>
            <a:ext cx="1" cy="214011"/>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2" name="Duration 1" title="Duration Text">
            <a:extLst>
              <a:ext uri="{FF2B5EF4-FFF2-40B4-BE49-F238E27FC236}">
                <a16:creationId xmlns:a16="http://schemas.microsoft.com/office/drawing/2014/main" id="{39816424-1B86-A96B-CBA8-3565D05ED2F1}"/>
              </a:ext>
            </a:extLst>
          </p:cNvPr>
          <p:cNvSpPr txBox="1"/>
          <p:nvPr/>
        </p:nvSpPr>
        <p:spPr>
          <a:xfrm>
            <a:off x="4613928" y="4191403"/>
            <a:ext cx="1272401" cy="153888"/>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June 12-Aug 26</a:t>
            </a:r>
          </a:p>
        </p:txBody>
      </p:sp>
      <p:sp>
        <p:nvSpPr>
          <p:cNvPr id="86" name="Duration 2" title="Duration Text">
            <a:extLst>
              <a:ext uri="{FF2B5EF4-FFF2-40B4-BE49-F238E27FC236}">
                <a16:creationId xmlns:a16="http://schemas.microsoft.com/office/drawing/2014/main" id="{E776410E-AC4B-9F15-4DF4-945195580DF4}"/>
              </a:ext>
            </a:extLst>
          </p:cNvPr>
          <p:cNvSpPr txBox="1"/>
          <p:nvPr/>
        </p:nvSpPr>
        <p:spPr>
          <a:xfrm>
            <a:off x="7703900" y="1364409"/>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Sept 26</a:t>
            </a:r>
          </a:p>
          <a:p>
            <a:pPr algn="ctr"/>
            <a:r>
              <a:rPr lang="en-ZA" sz="1000" dirty="0">
                <a:solidFill>
                  <a:schemeClr val="tx1">
                    <a:lumMod val="75000"/>
                    <a:lumOff val="25000"/>
                  </a:schemeClr>
                </a:solidFill>
              </a:rPr>
              <a:t>Seattle Mayor proposes annual budget </a:t>
            </a:r>
          </a:p>
        </p:txBody>
      </p:sp>
      <p:sp>
        <p:nvSpPr>
          <p:cNvPr id="88" name="Duration 2" title="Duration Text">
            <a:extLst>
              <a:ext uri="{FF2B5EF4-FFF2-40B4-BE49-F238E27FC236}">
                <a16:creationId xmlns:a16="http://schemas.microsoft.com/office/drawing/2014/main" id="{CB87568A-D454-01F4-4C96-C434BC85306D}"/>
              </a:ext>
            </a:extLst>
          </p:cNvPr>
          <p:cNvSpPr txBox="1"/>
          <p:nvPr/>
        </p:nvSpPr>
        <p:spPr>
          <a:xfrm>
            <a:off x="7688983" y="2283884"/>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Sept 28- Nov 18</a:t>
            </a:r>
          </a:p>
          <a:p>
            <a:pPr algn="ctr"/>
            <a:r>
              <a:rPr lang="en-ZA" sz="1000" dirty="0">
                <a:solidFill>
                  <a:schemeClr val="tx1">
                    <a:lumMod val="75000"/>
                    <a:lumOff val="25000"/>
                  </a:schemeClr>
                </a:solidFill>
              </a:rPr>
              <a:t>Seattle City Council budget deliberations</a:t>
            </a:r>
          </a:p>
        </p:txBody>
      </p:sp>
      <p:sp>
        <p:nvSpPr>
          <p:cNvPr id="89" name="Duration 2" title="Duration Text">
            <a:extLst>
              <a:ext uri="{FF2B5EF4-FFF2-40B4-BE49-F238E27FC236}">
                <a16:creationId xmlns:a16="http://schemas.microsoft.com/office/drawing/2014/main" id="{4C780E62-FB3B-2150-FF91-AEEEBAD142BE}"/>
              </a:ext>
            </a:extLst>
          </p:cNvPr>
          <p:cNvSpPr txBox="1"/>
          <p:nvPr/>
        </p:nvSpPr>
        <p:spPr>
          <a:xfrm>
            <a:off x="7703900" y="3164072"/>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Nov 21</a:t>
            </a:r>
          </a:p>
          <a:p>
            <a:pPr algn="ctr"/>
            <a:r>
              <a:rPr lang="en-ZA" sz="1000" dirty="0">
                <a:solidFill>
                  <a:schemeClr val="tx1">
                    <a:lumMod val="75000"/>
                    <a:lumOff val="25000"/>
                  </a:schemeClr>
                </a:solidFill>
              </a:rPr>
              <a:t>Seattle City Council adopts budget</a:t>
            </a:r>
          </a:p>
        </p:txBody>
      </p:sp>
      <p:cxnSp>
        <p:nvCxnSpPr>
          <p:cNvPr id="90" name="Connector Milestone 1" title="Connecter Line">
            <a:extLst>
              <a:ext uri="{FF2B5EF4-FFF2-40B4-BE49-F238E27FC236}">
                <a16:creationId xmlns:a16="http://schemas.microsoft.com/office/drawing/2014/main" id="{7F30C1EC-9E14-A4DC-2099-714ED64540F6}"/>
              </a:ext>
            </a:extLst>
          </p:cNvPr>
          <p:cNvCxnSpPr>
            <a:cxnSpLocks/>
          </p:cNvCxnSpPr>
          <p:nvPr/>
        </p:nvCxnSpPr>
        <p:spPr>
          <a:xfrm>
            <a:off x="8213857" y="3833552"/>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Connector Milestone 1" title="Connecter Line">
            <a:extLst>
              <a:ext uri="{FF2B5EF4-FFF2-40B4-BE49-F238E27FC236}">
                <a16:creationId xmlns:a16="http://schemas.microsoft.com/office/drawing/2014/main" id="{3F6DBFFB-EF9A-A8B7-C3BE-4ACEA8C5C7D3}"/>
              </a:ext>
            </a:extLst>
          </p:cNvPr>
          <p:cNvCxnSpPr>
            <a:cxnSpLocks/>
          </p:cNvCxnSpPr>
          <p:nvPr/>
        </p:nvCxnSpPr>
        <p:spPr>
          <a:xfrm>
            <a:off x="8202558" y="2926474"/>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Connector Milestone 1" title="Connecter Line">
            <a:extLst>
              <a:ext uri="{FF2B5EF4-FFF2-40B4-BE49-F238E27FC236}">
                <a16:creationId xmlns:a16="http://schemas.microsoft.com/office/drawing/2014/main" id="{0DBE9649-191D-0CDD-9C96-0A3FFCC90B00}"/>
              </a:ext>
            </a:extLst>
          </p:cNvPr>
          <p:cNvCxnSpPr>
            <a:cxnSpLocks/>
          </p:cNvCxnSpPr>
          <p:nvPr/>
        </p:nvCxnSpPr>
        <p:spPr>
          <a:xfrm>
            <a:off x="8210075" y="2047250"/>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7" name="Duration 2" title="Duration Text">
            <a:extLst>
              <a:ext uri="{FF2B5EF4-FFF2-40B4-BE49-F238E27FC236}">
                <a16:creationId xmlns:a16="http://schemas.microsoft.com/office/drawing/2014/main" id="{7D9F02DE-59B9-73A4-4F4E-684C56D41997}"/>
              </a:ext>
            </a:extLst>
          </p:cNvPr>
          <p:cNvSpPr txBox="1"/>
          <p:nvPr/>
        </p:nvSpPr>
        <p:spPr>
          <a:xfrm>
            <a:off x="6535534" y="1374064"/>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Sept 22</a:t>
            </a:r>
          </a:p>
          <a:p>
            <a:pPr algn="ctr"/>
            <a:r>
              <a:rPr lang="en-ZA" sz="1000" dirty="0">
                <a:solidFill>
                  <a:schemeClr val="tx1">
                    <a:lumMod val="75000"/>
                    <a:lumOff val="25000"/>
                  </a:schemeClr>
                </a:solidFill>
              </a:rPr>
              <a:t>King County Exec proposes annual budget </a:t>
            </a:r>
          </a:p>
        </p:txBody>
      </p:sp>
      <p:sp>
        <p:nvSpPr>
          <p:cNvPr id="98" name="Duration 2" title="Duration Text">
            <a:extLst>
              <a:ext uri="{FF2B5EF4-FFF2-40B4-BE49-F238E27FC236}">
                <a16:creationId xmlns:a16="http://schemas.microsoft.com/office/drawing/2014/main" id="{1100EA11-344A-A742-C15D-6A960465049D}"/>
              </a:ext>
            </a:extLst>
          </p:cNvPr>
          <p:cNvSpPr txBox="1"/>
          <p:nvPr/>
        </p:nvSpPr>
        <p:spPr>
          <a:xfrm>
            <a:off x="6520617" y="2293539"/>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Oct 4- Nov 13</a:t>
            </a:r>
          </a:p>
          <a:p>
            <a:pPr algn="ctr"/>
            <a:r>
              <a:rPr lang="en-ZA" sz="1000" dirty="0">
                <a:solidFill>
                  <a:schemeClr val="tx1">
                    <a:lumMod val="75000"/>
                    <a:lumOff val="25000"/>
                  </a:schemeClr>
                </a:solidFill>
              </a:rPr>
              <a:t>King County Council budget deliberations</a:t>
            </a:r>
          </a:p>
        </p:txBody>
      </p:sp>
      <p:sp>
        <p:nvSpPr>
          <p:cNvPr id="99" name="Duration 2" title="Duration Text">
            <a:extLst>
              <a:ext uri="{FF2B5EF4-FFF2-40B4-BE49-F238E27FC236}">
                <a16:creationId xmlns:a16="http://schemas.microsoft.com/office/drawing/2014/main" id="{FF9595C2-5C5A-81CA-D067-CCE677B3ED49}"/>
              </a:ext>
            </a:extLst>
          </p:cNvPr>
          <p:cNvSpPr txBox="1"/>
          <p:nvPr/>
        </p:nvSpPr>
        <p:spPr>
          <a:xfrm>
            <a:off x="6535534" y="3173727"/>
            <a:ext cx="1027150" cy="615553"/>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Nov 15</a:t>
            </a:r>
          </a:p>
          <a:p>
            <a:pPr algn="ctr"/>
            <a:r>
              <a:rPr lang="en-ZA" sz="1000" dirty="0">
                <a:solidFill>
                  <a:schemeClr val="tx1">
                    <a:lumMod val="75000"/>
                    <a:lumOff val="25000"/>
                  </a:schemeClr>
                </a:solidFill>
              </a:rPr>
              <a:t>King County Council adopts budget</a:t>
            </a:r>
          </a:p>
        </p:txBody>
      </p:sp>
      <p:cxnSp>
        <p:nvCxnSpPr>
          <p:cNvPr id="101" name="Connector Milestone 1" title="Connecter Line">
            <a:extLst>
              <a:ext uri="{FF2B5EF4-FFF2-40B4-BE49-F238E27FC236}">
                <a16:creationId xmlns:a16="http://schemas.microsoft.com/office/drawing/2014/main" id="{B0C2AFB4-E245-F497-C379-E8C91EF1728E}"/>
              </a:ext>
            </a:extLst>
          </p:cNvPr>
          <p:cNvCxnSpPr>
            <a:cxnSpLocks/>
          </p:cNvCxnSpPr>
          <p:nvPr/>
        </p:nvCxnSpPr>
        <p:spPr>
          <a:xfrm>
            <a:off x="7045491" y="3843207"/>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2" name="Connector Milestone 1" title="Connecter Line">
            <a:extLst>
              <a:ext uri="{FF2B5EF4-FFF2-40B4-BE49-F238E27FC236}">
                <a16:creationId xmlns:a16="http://schemas.microsoft.com/office/drawing/2014/main" id="{6B790B44-BCAA-D61A-0B45-7A85B07354FA}"/>
              </a:ext>
            </a:extLst>
          </p:cNvPr>
          <p:cNvCxnSpPr>
            <a:cxnSpLocks/>
          </p:cNvCxnSpPr>
          <p:nvPr/>
        </p:nvCxnSpPr>
        <p:spPr>
          <a:xfrm>
            <a:off x="7034192" y="2936129"/>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3" name="Connector Milestone 1" title="Connecter Line">
            <a:extLst>
              <a:ext uri="{FF2B5EF4-FFF2-40B4-BE49-F238E27FC236}">
                <a16:creationId xmlns:a16="http://schemas.microsoft.com/office/drawing/2014/main" id="{E5F2E7BB-951B-8F5F-256A-0AFFFA9CE3D1}"/>
              </a:ext>
            </a:extLst>
          </p:cNvPr>
          <p:cNvCxnSpPr>
            <a:cxnSpLocks/>
          </p:cNvCxnSpPr>
          <p:nvPr/>
        </p:nvCxnSpPr>
        <p:spPr>
          <a:xfrm>
            <a:off x="7041709" y="2056905"/>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4" name="Duration 2" title="Duration Text">
            <a:extLst>
              <a:ext uri="{FF2B5EF4-FFF2-40B4-BE49-F238E27FC236}">
                <a16:creationId xmlns:a16="http://schemas.microsoft.com/office/drawing/2014/main" id="{308C430C-8BDA-9E44-1F06-DA9653C392A2}"/>
              </a:ext>
            </a:extLst>
          </p:cNvPr>
          <p:cNvSpPr txBox="1"/>
          <p:nvPr/>
        </p:nvSpPr>
        <p:spPr>
          <a:xfrm>
            <a:off x="8716132" y="1382382"/>
            <a:ext cx="1027150" cy="461665"/>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Sept 27</a:t>
            </a:r>
          </a:p>
          <a:p>
            <a:pPr algn="ctr"/>
            <a:r>
              <a:rPr lang="en-ZA" sz="1000" dirty="0">
                <a:solidFill>
                  <a:schemeClr val="tx1">
                    <a:lumMod val="75000"/>
                    <a:lumOff val="25000"/>
                  </a:schemeClr>
                </a:solidFill>
              </a:rPr>
              <a:t>Port Commission Briefing</a:t>
            </a:r>
          </a:p>
        </p:txBody>
      </p:sp>
      <p:sp>
        <p:nvSpPr>
          <p:cNvPr id="105" name="Duration 2" title="Duration Text">
            <a:extLst>
              <a:ext uri="{FF2B5EF4-FFF2-40B4-BE49-F238E27FC236}">
                <a16:creationId xmlns:a16="http://schemas.microsoft.com/office/drawing/2014/main" id="{81D041FF-BD67-5AAB-CCF3-4FACE87BF4EC}"/>
              </a:ext>
            </a:extLst>
          </p:cNvPr>
          <p:cNvSpPr txBox="1"/>
          <p:nvPr/>
        </p:nvSpPr>
        <p:spPr>
          <a:xfrm>
            <a:off x="8701215" y="2182105"/>
            <a:ext cx="1027150" cy="769441"/>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Oct 20- Nov 8</a:t>
            </a:r>
          </a:p>
          <a:p>
            <a:pPr algn="ctr"/>
            <a:r>
              <a:rPr lang="en-ZA" sz="1000" dirty="0">
                <a:solidFill>
                  <a:schemeClr val="tx1">
                    <a:lumMod val="75000"/>
                    <a:lumOff val="25000"/>
                  </a:schemeClr>
                </a:solidFill>
              </a:rPr>
              <a:t>Draft budget released to public &amp; 11/8 public hearing</a:t>
            </a:r>
          </a:p>
        </p:txBody>
      </p:sp>
      <p:sp>
        <p:nvSpPr>
          <p:cNvPr id="106" name="Duration 2" title="Duration Text">
            <a:extLst>
              <a:ext uri="{FF2B5EF4-FFF2-40B4-BE49-F238E27FC236}">
                <a16:creationId xmlns:a16="http://schemas.microsoft.com/office/drawing/2014/main" id="{09573319-3B2F-7F65-9682-A09C827E3D31}"/>
              </a:ext>
            </a:extLst>
          </p:cNvPr>
          <p:cNvSpPr txBox="1"/>
          <p:nvPr/>
        </p:nvSpPr>
        <p:spPr>
          <a:xfrm>
            <a:off x="8716132" y="3225629"/>
            <a:ext cx="1027150" cy="461665"/>
          </a:xfrm>
          <a:prstGeom prst="rect">
            <a:avLst/>
          </a:prstGeom>
          <a:noFill/>
        </p:spPr>
        <p:txBody>
          <a:bodyPr wrap="square" lIns="0" tIns="0" rIns="0" bIns="0" rtlCol="0">
            <a:spAutoFit/>
          </a:bodyPr>
          <a:lstStyle/>
          <a:p>
            <a:pPr algn="ctr"/>
            <a:r>
              <a:rPr lang="en-ZA" sz="1000" b="1" dirty="0">
                <a:solidFill>
                  <a:schemeClr val="tx1">
                    <a:lumMod val="75000"/>
                    <a:lumOff val="25000"/>
                  </a:schemeClr>
                </a:solidFill>
              </a:rPr>
              <a:t>Nov 15</a:t>
            </a:r>
          </a:p>
          <a:p>
            <a:pPr algn="ctr"/>
            <a:r>
              <a:rPr lang="en-ZA" sz="1000" dirty="0">
                <a:solidFill>
                  <a:schemeClr val="tx1">
                    <a:lumMod val="75000"/>
                    <a:lumOff val="25000"/>
                  </a:schemeClr>
                </a:solidFill>
              </a:rPr>
              <a:t>Port Commission adopts budget</a:t>
            </a:r>
          </a:p>
        </p:txBody>
      </p:sp>
      <p:cxnSp>
        <p:nvCxnSpPr>
          <p:cNvPr id="107" name="Connector Milestone 1" title="Connecter Line">
            <a:extLst>
              <a:ext uri="{FF2B5EF4-FFF2-40B4-BE49-F238E27FC236}">
                <a16:creationId xmlns:a16="http://schemas.microsoft.com/office/drawing/2014/main" id="{0DE87BF6-DC1F-06D6-FB3A-D0B9AE59E2ED}"/>
              </a:ext>
            </a:extLst>
          </p:cNvPr>
          <p:cNvCxnSpPr>
            <a:cxnSpLocks/>
          </p:cNvCxnSpPr>
          <p:nvPr/>
        </p:nvCxnSpPr>
        <p:spPr>
          <a:xfrm>
            <a:off x="9190903" y="3789280"/>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Connector Milestone 1" title="Connecter Line">
            <a:extLst>
              <a:ext uri="{FF2B5EF4-FFF2-40B4-BE49-F238E27FC236}">
                <a16:creationId xmlns:a16="http://schemas.microsoft.com/office/drawing/2014/main" id="{D2B5687B-DBF3-3E61-E193-604EC3D5ED31}"/>
              </a:ext>
            </a:extLst>
          </p:cNvPr>
          <p:cNvCxnSpPr>
            <a:cxnSpLocks/>
          </p:cNvCxnSpPr>
          <p:nvPr/>
        </p:nvCxnSpPr>
        <p:spPr>
          <a:xfrm>
            <a:off x="9214790" y="2988031"/>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0" name="Connector Milestone 1" title="Connecter Line">
            <a:extLst>
              <a:ext uri="{FF2B5EF4-FFF2-40B4-BE49-F238E27FC236}">
                <a16:creationId xmlns:a16="http://schemas.microsoft.com/office/drawing/2014/main" id="{5783FC94-D918-75A5-59E1-46547E27715C}"/>
              </a:ext>
            </a:extLst>
          </p:cNvPr>
          <p:cNvCxnSpPr>
            <a:cxnSpLocks/>
          </p:cNvCxnSpPr>
          <p:nvPr/>
        </p:nvCxnSpPr>
        <p:spPr>
          <a:xfrm>
            <a:off x="9226089" y="1903602"/>
            <a:ext cx="0" cy="204076"/>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48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7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06E0-F79C-1E3F-B51A-4B566AB365EA}"/>
              </a:ext>
            </a:extLst>
          </p:cNvPr>
          <p:cNvSpPr>
            <a:spLocks noGrp="1"/>
          </p:cNvSpPr>
          <p:nvPr>
            <p:ph type="title"/>
          </p:nvPr>
        </p:nvSpPr>
        <p:spPr/>
        <p:txBody>
          <a:bodyPr/>
          <a:lstStyle/>
          <a:p>
            <a:r>
              <a:rPr lang="en-US" dirty="0"/>
              <a:t>CLIENT SPOTLIGHT</a:t>
            </a:r>
          </a:p>
        </p:txBody>
      </p:sp>
      <p:sp>
        <p:nvSpPr>
          <p:cNvPr id="3" name="Text Placeholder 2">
            <a:extLst>
              <a:ext uri="{FF2B5EF4-FFF2-40B4-BE49-F238E27FC236}">
                <a16:creationId xmlns:a16="http://schemas.microsoft.com/office/drawing/2014/main" id="{45B45A44-4CF1-85BA-4AE3-C98BAC4026DA}"/>
              </a:ext>
            </a:extLst>
          </p:cNvPr>
          <p:cNvSpPr>
            <a:spLocks noGrp="1"/>
          </p:cNvSpPr>
          <p:nvPr>
            <p:ph type="body" idx="1"/>
          </p:nvPr>
        </p:nvSpPr>
        <p:spPr/>
        <p:txBody>
          <a:bodyPr>
            <a:normAutofit/>
          </a:bodyPr>
          <a:lstStyle/>
          <a:p>
            <a:r>
              <a:rPr lang="en-US" sz="2800" dirty="0"/>
              <a:t>Video interview - Afzal</a:t>
            </a:r>
          </a:p>
        </p:txBody>
      </p:sp>
    </p:spTree>
    <p:extLst>
      <p:ext uri="{BB962C8B-B14F-4D97-AF65-F5344CB8AC3E}">
        <p14:creationId xmlns:p14="http://schemas.microsoft.com/office/powerpoint/2010/main" val="326674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a:noFill/>
        </p:spPr>
        <p:txBody>
          <a:bodyPr vert="horz" wrap="square" lIns="0" tIns="22860" rIns="0" bIns="0" rtlCol="0">
            <a:spAutoFit/>
          </a:bodyPr>
          <a:lstStyle/>
          <a:p>
            <a:pPr marL="91440">
              <a:lnSpc>
                <a:spcPct val="100000"/>
              </a:lnSpc>
              <a:spcBef>
                <a:spcPts val="180"/>
              </a:spcBef>
            </a:pPr>
            <a:r>
              <a:rPr lang="en-US" sz="4800" dirty="0"/>
              <a:t>WELCOME &amp; INTRODUCTIONS</a:t>
            </a:r>
            <a:endParaRPr sz="4800" dirty="0"/>
          </a:p>
        </p:txBody>
      </p:sp>
      <p:sp>
        <p:nvSpPr>
          <p:cNvPr id="4" name="Text Placeholder 3">
            <a:extLst>
              <a:ext uri="{FF2B5EF4-FFF2-40B4-BE49-F238E27FC236}">
                <a16:creationId xmlns:a16="http://schemas.microsoft.com/office/drawing/2014/main" id="{27904004-F363-3243-BF2E-92F38836B463}"/>
              </a:ext>
            </a:extLst>
          </p:cNvPr>
          <p:cNvSpPr>
            <a:spLocks noGrp="1"/>
          </p:cNvSpPr>
          <p:nvPr>
            <p:ph type="body" idx="1"/>
          </p:nvPr>
        </p:nvSpPr>
        <p:spPr>
          <a:noFill/>
        </p:spPr>
        <p:txBody>
          <a:bodyPr>
            <a:normAutofit/>
          </a:bodyPr>
          <a:lstStyle/>
          <a:p>
            <a:r>
              <a:rPr lang="en-US" b="1" spc="-5" dirty="0">
                <a:solidFill>
                  <a:schemeClr val="tx1"/>
                </a:solidFill>
                <a:latin typeface="Sabon LT Std"/>
                <a:cs typeface="Sabon LT Std"/>
              </a:rPr>
              <a:t>Angela</a:t>
            </a:r>
            <a:r>
              <a:rPr lang="en-US" b="1" dirty="0">
                <a:solidFill>
                  <a:schemeClr val="tx1"/>
                </a:solidFill>
                <a:latin typeface="Sabon LT Std"/>
                <a:cs typeface="Sabon LT Std"/>
              </a:rPr>
              <a:t> </a:t>
            </a:r>
            <a:r>
              <a:rPr lang="en-US" b="1" spc="-5" dirty="0">
                <a:solidFill>
                  <a:schemeClr val="tx1"/>
                </a:solidFill>
                <a:latin typeface="Sabon LT Std"/>
                <a:cs typeface="Sabon LT Std"/>
              </a:rPr>
              <a:t>Dunleavy</a:t>
            </a:r>
            <a:r>
              <a:rPr lang="en-US" spc="-5" dirty="0">
                <a:solidFill>
                  <a:schemeClr val="tx1"/>
                </a:solidFill>
                <a:latin typeface="Sabon LT Std"/>
                <a:cs typeface="Sabon LT Std"/>
              </a:rPr>
              <a:t>, Board Chair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06E0-F79C-1E3F-B51A-4B566AB365EA}"/>
              </a:ext>
            </a:extLst>
          </p:cNvPr>
          <p:cNvSpPr>
            <a:spLocks noGrp="1"/>
          </p:cNvSpPr>
          <p:nvPr>
            <p:ph type="title"/>
          </p:nvPr>
        </p:nvSpPr>
        <p:spPr/>
        <p:txBody>
          <a:bodyPr/>
          <a:lstStyle/>
          <a:p>
            <a:r>
              <a:rPr lang="en-US" dirty="0"/>
              <a:t>WORKFORCE IMPACT FUND</a:t>
            </a:r>
          </a:p>
        </p:txBody>
      </p:sp>
      <p:sp>
        <p:nvSpPr>
          <p:cNvPr id="3" name="Text Placeholder 2">
            <a:extLst>
              <a:ext uri="{FF2B5EF4-FFF2-40B4-BE49-F238E27FC236}">
                <a16:creationId xmlns:a16="http://schemas.microsoft.com/office/drawing/2014/main" id="{45B45A44-4CF1-85BA-4AE3-C98BAC4026DA}"/>
              </a:ext>
            </a:extLst>
          </p:cNvPr>
          <p:cNvSpPr>
            <a:spLocks noGrp="1"/>
          </p:cNvSpPr>
          <p:nvPr>
            <p:ph type="body" idx="1"/>
          </p:nvPr>
        </p:nvSpPr>
        <p:spPr/>
        <p:txBody>
          <a:bodyPr>
            <a:normAutofit/>
          </a:bodyPr>
          <a:lstStyle/>
          <a:p>
            <a:r>
              <a:rPr lang="en-US" sz="2800" dirty="0"/>
              <a:t>State Workforce Development Investment Fund </a:t>
            </a:r>
          </a:p>
        </p:txBody>
      </p:sp>
    </p:spTree>
    <p:extLst>
      <p:ext uri="{BB962C8B-B14F-4D97-AF65-F5344CB8AC3E}">
        <p14:creationId xmlns:p14="http://schemas.microsoft.com/office/powerpoint/2010/main" val="425366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93A4-2064-978F-E557-6EB83080FD51}"/>
              </a:ext>
            </a:extLst>
          </p:cNvPr>
          <p:cNvSpPr>
            <a:spLocks noGrp="1"/>
          </p:cNvSpPr>
          <p:nvPr>
            <p:ph type="title"/>
          </p:nvPr>
        </p:nvSpPr>
        <p:spPr>
          <a:xfrm>
            <a:off x="314226" y="339864"/>
            <a:ext cx="10019303" cy="477432"/>
          </a:xfrm>
        </p:spPr>
        <p:txBody>
          <a:bodyPr/>
          <a:lstStyle/>
          <a:p>
            <a:r>
              <a:rPr lang="en-US" sz="2800" dirty="0"/>
              <a:t>Workforce Impact Fund Request: 2023 Budget</a:t>
            </a:r>
          </a:p>
        </p:txBody>
      </p:sp>
      <p:sp>
        <p:nvSpPr>
          <p:cNvPr id="3" name="Content Placeholder 2">
            <a:extLst>
              <a:ext uri="{FF2B5EF4-FFF2-40B4-BE49-F238E27FC236}">
                <a16:creationId xmlns:a16="http://schemas.microsoft.com/office/drawing/2014/main" id="{2A9A54F2-CDDA-4384-8D79-4524376AB651}"/>
              </a:ext>
            </a:extLst>
          </p:cNvPr>
          <p:cNvSpPr>
            <a:spLocks noGrp="1"/>
          </p:cNvSpPr>
          <p:nvPr>
            <p:ph idx="1"/>
          </p:nvPr>
        </p:nvSpPr>
        <p:spPr>
          <a:xfrm>
            <a:off x="440355" y="1106174"/>
            <a:ext cx="10896587" cy="5262258"/>
          </a:xfrm>
        </p:spPr>
        <p:txBody>
          <a:bodyPr>
            <a:normAutofit/>
          </a:bodyPr>
          <a:lstStyle/>
          <a:p>
            <a:pPr>
              <a:spcBef>
                <a:spcPts val="0"/>
              </a:spcBef>
              <a:spcAft>
                <a:spcPts val="1200"/>
              </a:spcAft>
            </a:pPr>
            <a:r>
              <a:rPr lang="en-US" sz="3200" dirty="0"/>
              <a:t>Proposed new state workforce development investment</a:t>
            </a:r>
          </a:p>
          <a:p>
            <a:pPr>
              <a:spcBef>
                <a:spcPts val="0"/>
              </a:spcBef>
              <a:spcAft>
                <a:spcPts val="1200"/>
              </a:spcAft>
            </a:pPr>
            <a:r>
              <a:rPr lang="en-US" sz="3200" dirty="0"/>
              <a:t>Leverage Local Workforce Development Board’s infrastructure and funding</a:t>
            </a:r>
          </a:p>
          <a:p>
            <a:pPr>
              <a:spcBef>
                <a:spcPts val="0"/>
              </a:spcBef>
              <a:spcAft>
                <a:spcPts val="1200"/>
              </a:spcAft>
            </a:pPr>
            <a:r>
              <a:rPr lang="en-US" sz="3200" dirty="0"/>
              <a:t>Predictable, flexible and consistent funding </a:t>
            </a:r>
            <a:r>
              <a:rPr lang="en-US" sz="3200" dirty="0" err="1"/>
              <a:t>tFlexible</a:t>
            </a:r>
            <a:r>
              <a:rPr lang="en-US" sz="3200" dirty="0"/>
              <a:t> funds </a:t>
            </a:r>
          </a:p>
          <a:p>
            <a:pPr>
              <a:spcBef>
                <a:spcPts val="0"/>
              </a:spcBef>
              <a:spcAft>
                <a:spcPts val="1200"/>
              </a:spcAft>
            </a:pPr>
            <a:r>
              <a:rPr lang="en-US" sz="3200" dirty="0"/>
              <a:t>Support local regional priorities</a:t>
            </a:r>
          </a:p>
          <a:p>
            <a:pPr marL="0" indent="0">
              <a:spcBef>
                <a:spcPts val="0"/>
              </a:spcBef>
              <a:spcAft>
                <a:spcPts val="1200"/>
              </a:spcAft>
              <a:buNone/>
            </a:pPr>
            <a:endParaRPr lang="en-US" sz="3200" dirty="0"/>
          </a:p>
          <a:p>
            <a:pPr marL="0" indent="0">
              <a:spcBef>
                <a:spcPts val="0"/>
              </a:spcBef>
              <a:spcAft>
                <a:spcPts val="1200"/>
              </a:spcAft>
              <a:buNone/>
            </a:pPr>
            <a:r>
              <a:rPr lang="en-US" dirty="0"/>
              <a:t>Status:  Size and structure Final Decision Package being negotiated with Workforce Training Board </a:t>
            </a:r>
          </a:p>
          <a:p>
            <a:pPr marL="0" indent="0">
              <a:spcBef>
                <a:spcPts val="0"/>
              </a:spcBef>
              <a:spcAft>
                <a:spcPts val="1200"/>
              </a:spcAft>
              <a:buNone/>
            </a:pPr>
            <a:endParaRPr lang="en-US" sz="2400" dirty="0"/>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225750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bject 7"/>
          <p:cNvSpPr txBox="1"/>
          <p:nvPr/>
        </p:nvSpPr>
        <p:spPr>
          <a:xfrm>
            <a:off x="339967" y="2884487"/>
            <a:ext cx="5857633" cy="1029128"/>
          </a:xfrm>
          <a:prstGeom prst="rect">
            <a:avLst/>
          </a:prstGeom>
          <a:solidFill>
            <a:schemeClr val="bg1">
              <a:alpha val="89927"/>
            </a:schemeClr>
          </a:solidFill>
        </p:spPr>
        <p:txBody>
          <a:bodyPr vert="horz" wrap="square" lIns="0" tIns="104775" rIns="0" bIns="0" rtlCol="0">
            <a:spAutoFit/>
          </a:bodyPr>
          <a:lstStyle/>
          <a:p>
            <a:pPr marL="90805">
              <a:lnSpc>
                <a:spcPct val="100000"/>
              </a:lnSpc>
              <a:spcBef>
                <a:spcPts val="825"/>
              </a:spcBef>
            </a:pPr>
            <a:r>
              <a:rPr sz="6000" spc="-5">
                <a:latin typeface="Trade Gothic LT Std"/>
                <a:cs typeface="Trade Gothic LT Std"/>
              </a:rPr>
              <a:t>ADJOURNMENT</a:t>
            </a:r>
            <a:endParaRPr sz="6000">
              <a:latin typeface="Trade Gothic LT Std"/>
              <a:cs typeface="Trade Gothic LT Std"/>
            </a:endParaRPr>
          </a:p>
        </p:txBody>
      </p:sp>
      <p:sp>
        <p:nvSpPr>
          <p:cNvPr id="8" name="object 8"/>
          <p:cNvSpPr txBox="1"/>
          <p:nvPr/>
        </p:nvSpPr>
        <p:spPr>
          <a:xfrm>
            <a:off x="339967" y="4746539"/>
            <a:ext cx="11296380" cy="743793"/>
          </a:xfrm>
          <a:prstGeom prst="rect">
            <a:avLst/>
          </a:prstGeom>
          <a:solidFill>
            <a:schemeClr val="bg1">
              <a:alpha val="84000"/>
            </a:schemeClr>
          </a:solidFill>
        </p:spPr>
        <p:txBody>
          <a:bodyPr vert="horz" wrap="square" lIns="0" tIns="0" rIns="0" bIns="0" rtlCol="0">
            <a:spAutoFit/>
          </a:bodyPr>
          <a:lstStyle/>
          <a:p>
            <a:pPr marL="90805">
              <a:lnSpc>
                <a:spcPts val="2540"/>
              </a:lnSpc>
            </a:pPr>
            <a:r>
              <a:rPr lang="en-US" sz="2400" b="1" i="1" spc="-5" dirty="0">
                <a:latin typeface="Sabon LT Std"/>
                <a:cs typeface="Sabon LT Std"/>
              </a:rPr>
              <a:t>Thank</a:t>
            </a:r>
            <a:r>
              <a:rPr lang="en-US" sz="2400" b="1" i="1" spc="-45" dirty="0">
                <a:latin typeface="Sabon LT Std"/>
                <a:cs typeface="Sabon LT Std"/>
              </a:rPr>
              <a:t> </a:t>
            </a:r>
            <a:r>
              <a:rPr lang="en-US" sz="2400" b="1" i="1" dirty="0">
                <a:latin typeface="Sabon LT Std"/>
                <a:cs typeface="Sabon LT Std"/>
              </a:rPr>
              <a:t>you</a:t>
            </a:r>
            <a:endParaRPr lang="en-US" sz="2400" b="1" dirty="0">
              <a:latin typeface="Sabon LT Std"/>
              <a:cs typeface="Sabon LT Std"/>
            </a:endParaRPr>
          </a:p>
          <a:p>
            <a:pPr marL="90805" marR="422909">
              <a:lnSpc>
                <a:spcPts val="2300"/>
              </a:lnSpc>
              <a:spcBef>
                <a:spcPts val="994"/>
              </a:spcBef>
            </a:pPr>
            <a:r>
              <a:rPr lang="en-US" sz="2400" i="1" spc="-5" dirty="0">
                <a:latin typeface="Sabon LT Std"/>
                <a:cs typeface="Sabon LT Std"/>
              </a:rPr>
              <a:t>The next Full Board Meeting is scheduled on December 8th, 2022.</a:t>
            </a:r>
            <a:endParaRPr lang="en-US" sz="2400" dirty="0">
              <a:latin typeface="Sabon LT Std"/>
              <a:cs typeface="Sabon LT St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70">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object 4"/>
          <p:cNvSpPr/>
          <p:nvPr/>
        </p:nvSpPr>
        <p:spPr>
          <a:xfrm>
            <a:off x="314225" y="850040"/>
            <a:ext cx="10835005" cy="0"/>
          </a:xfrm>
          <a:custGeom>
            <a:avLst/>
            <a:gdLst/>
            <a:ahLst/>
            <a:cxnLst/>
            <a:rect l="l" t="t" r="r" b="b"/>
            <a:pathLst>
              <a:path w="10835005">
                <a:moveTo>
                  <a:pt x="0" y="0"/>
                </a:moveTo>
                <a:lnTo>
                  <a:pt x="10834421" y="1"/>
                </a:lnTo>
              </a:path>
            </a:pathLst>
          </a:custGeom>
          <a:ln w="19050">
            <a:solidFill>
              <a:srgbClr val="71A3C2"/>
            </a:solidFill>
          </a:ln>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a:ext>
            </a:extLst>
          </a:blip>
          <a:stretch>
            <a:fillRect/>
          </a:stretch>
        </p:blipFill>
        <p:spPr>
          <a:xfrm>
            <a:off x="11434500" y="629503"/>
            <a:ext cx="443273" cy="443273"/>
          </a:xfrm>
          <a:prstGeom prst="rect">
            <a:avLst/>
          </a:prstGeom>
        </p:spPr>
      </p:pic>
      <p:sp>
        <p:nvSpPr>
          <p:cNvPr id="7" name="object 7"/>
          <p:cNvSpPr txBox="1">
            <a:spLocks noGrp="1"/>
          </p:cNvSpPr>
          <p:nvPr>
            <p:ph type="title"/>
          </p:nvPr>
        </p:nvSpPr>
        <p:spPr>
          <a:prstGeom prst="rect">
            <a:avLst/>
          </a:prstGeom>
          <a:noFill/>
        </p:spPr>
        <p:txBody>
          <a:bodyPr vert="horz" wrap="square" lIns="0" tIns="12700" rIns="0" bIns="0" rtlCol="0">
            <a:spAutoFit/>
          </a:bodyPr>
          <a:lstStyle/>
          <a:p>
            <a:pPr marL="12700">
              <a:lnSpc>
                <a:spcPct val="100000"/>
              </a:lnSpc>
              <a:spcBef>
                <a:spcPts val="100"/>
              </a:spcBef>
            </a:pPr>
            <a:r>
              <a:rPr sz="4000" spc="-5" dirty="0"/>
              <a:t>AGENDA</a:t>
            </a:r>
            <a:endParaRPr sz="4000" dirty="0"/>
          </a:p>
        </p:txBody>
      </p:sp>
      <p:sp>
        <p:nvSpPr>
          <p:cNvPr id="8" name="object 8"/>
          <p:cNvSpPr txBox="1"/>
          <p:nvPr/>
        </p:nvSpPr>
        <p:spPr>
          <a:xfrm>
            <a:off x="392965" y="1187534"/>
            <a:ext cx="3602565" cy="448841"/>
          </a:xfrm>
          <a:prstGeom prst="rect">
            <a:avLst/>
          </a:prstGeom>
          <a:noFill/>
        </p:spPr>
        <p:txBody>
          <a:bodyPr vert="horz" wrap="square" lIns="0" tIns="63500" rIns="0" bIns="0" rtlCol="0">
            <a:spAutoFit/>
          </a:bodyPr>
          <a:lstStyle/>
          <a:p>
            <a:pPr marL="241300" marR="5080" indent="-228600">
              <a:lnSpc>
                <a:spcPts val="3000"/>
              </a:lnSpc>
              <a:spcBef>
                <a:spcPts val="500"/>
              </a:spcBef>
              <a:buFont typeface="Arial"/>
              <a:buChar char="•"/>
              <a:tabLst>
                <a:tab pos="241300" algn="l"/>
              </a:tabLst>
            </a:pPr>
            <a:r>
              <a:rPr sz="2800" spc="-5" dirty="0">
                <a:latin typeface="Sabon LT Std"/>
                <a:cs typeface="Sabon LT Std"/>
              </a:rPr>
              <a:t>Review</a:t>
            </a:r>
            <a:r>
              <a:rPr sz="2800" spc="-35" dirty="0">
                <a:latin typeface="Sabon LT Std"/>
                <a:cs typeface="Sabon LT Std"/>
              </a:rPr>
              <a:t> </a:t>
            </a:r>
            <a:r>
              <a:rPr sz="2800" dirty="0">
                <a:latin typeface="Sabon LT Std"/>
                <a:cs typeface="Sabon LT Std"/>
              </a:rPr>
              <a:t>draft </a:t>
            </a:r>
            <a:r>
              <a:rPr sz="2800" spc="-765" dirty="0">
                <a:latin typeface="Sabon LT Std"/>
                <a:cs typeface="Sabon LT Std"/>
              </a:rPr>
              <a:t> </a:t>
            </a:r>
            <a:r>
              <a:rPr sz="2800" dirty="0">
                <a:latin typeface="Sabon LT Std"/>
                <a:cs typeface="Sabon LT Std"/>
              </a:rPr>
              <a:t>agenda</a:t>
            </a:r>
            <a:endParaRPr lang="en-US" sz="2800" dirty="0">
              <a:latin typeface="Sabon LT Std"/>
              <a:cs typeface="Sabon LT Std"/>
            </a:endParaRPr>
          </a:p>
        </p:txBody>
      </p:sp>
      <p:pic>
        <p:nvPicPr>
          <p:cNvPr id="6" name="Picture 5" descr="Text&#10;&#10;Description automatically generated">
            <a:extLst>
              <a:ext uri="{FF2B5EF4-FFF2-40B4-BE49-F238E27FC236}">
                <a16:creationId xmlns:a16="http://schemas.microsoft.com/office/drawing/2014/main" id="{3A9A5BFA-0912-FAE3-9E7F-0DF4D7B090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31727" y="1187534"/>
            <a:ext cx="5317198" cy="49627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06E0-F79C-1E3F-B51A-4B566AB365EA}"/>
              </a:ext>
            </a:extLst>
          </p:cNvPr>
          <p:cNvSpPr>
            <a:spLocks noGrp="1"/>
          </p:cNvSpPr>
          <p:nvPr>
            <p:ph type="title"/>
          </p:nvPr>
        </p:nvSpPr>
        <p:spPr/>
        <p:txBody>
          <a:bodyPr/>
          <a:lstStyle/>
          <a:p>
            <a:r>
              <a:rPr lang="en-US" dirty="0"/>
              <a:t>PY21 WIOA Monitoring Update</a:t>
            </a:r>
          </a:p>
        </p:txBody>
      </p:sp>
      <p:sp>
        <p:nvSpPr>
          <p:cNvPr id="3" name="Text Placeholder 2">
            <a:extLst>
              <a:ext uri="{FF2B5EF4-FFF2-40B4-BE49-F238E27FC236}">
                <a16:creationId xmlns:a16="http://schemas.microsoft.com/office/drawing/2014/main" id="{45B45A44-4CF1-85BA-4AE3-C98BAC4026DA}"/>
              </a:ext>
            </a:extLst>
          </p:cNvPr>
          <p:cNvSpPr>
            <a:spLocks noGrp="1"/>
          </p:cNvSpPr>
          <p:nvPr>
            <p:ph type="body" idx="1"/>
          </p:nvPr>
        </p:nvSpPr>
        <p:spPr/>
        <p:txBody>
          <a:bodyPr/>
          <a:lstStyle/>
          <a:p>
            <a:r>
              <a:rPr lang="en-US" dirty="0"/>
              <a:t>GOVERNANCE  </a:t>
            </a:r>
          </a:p>
        </p:txBody>
      </p:sp>
    </p:spTree>
    <p:extLst>
      <p:ext uri="{BB962C8B-B14F-4D97-AF65-F5344CB8AC3E}">
        <p14:creationId xmlns:p14="http://schemas.microsoft.com/office/powerpoint/2010/main" val="33666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8011" y="0"/>
            <a:ext cx="11459250" cy="793450"/>
          </a:xfrm>
        </p:spPr>
        <p:txBody>
          <a:bodyPr/>
          <a:lstStyle/>
          <a:p>
            <a:r>
              <a:rPr lang="en-US" sz="2400" b="1" dirty="0"/>
              <a:t>DOL Monitoring Findings: Revisions to Bylaws and Partnership Agreement</a:t>
            </a:r>
          </a:p>
        </p:txBody>
      </p:sp>
      <p:sp>
        <p:nvSpPr>
          <p:cNvPr id="10" name="TextBox 9">
            <a:extLst>
              <a:ext uri="{FF2B5EF4-FFF2-40B4-BE49-F238E27FC236}">
                <a16:creationId xmlns:a16="http://schemas.microsoft.com/office/drawing/2014/main" id="{F1DF5A58-78CF-4880-9A33-57B0598CF224}"/>
              </a:ext>
            </a:extLst>
          </p:cNvPr>
          <p:cNvSpPr txBox="1"/>
          <p:nvPr/>
        </p:nvSpPr>
        <p:spPr>
          <a:xfrm>
            <a:off x="304906" y="1033357"/>
            <a:ext cx="11210263" cy="552458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srgbClr val="000000"/>
                </a:solidFill>
                <a:effectLst/>
                <a:uLnTx/>
                <a:uFillTx/>
                <a:latin typeface="Sabon LT Std" panose="02020602060506020403" pitchFamily="18" charset="0"/>
                <a:ea typeface="+mn-ea"/>
                <a:cs typeface="+mn-cs"/>
              </a:rPr>
              <a:t>Authority to hire, evaluate and terminate the Chief Executive Officer</a:t>
            </a:r>
            <a:endParaRPr kumimoji="0" lang="en-US" sz="1800" b="0" i="0" u="sng" strike="noStrike" kern="1200" cap="none" spc="0" normalizeH="0" baseline="0" noProof="0" dirty="0">
              <a:ln>
                <a:noFill/>
              </a:ln>
              <a:solidFill>
                <a:srgbClr val="000000"/>
              </a:solidFill>
              <a:effectLst/>
              <a:uLnTx/>
              <a:uFillTx/>
              <a:latin typeface="Sabon LT Std" panose="02020602060506020403" pitchFamily="18" charset="0"/>
              <a:ea typeface="+mn-ea"/>
              <a:cs typeface="+mn-cs"/>
            </a:endParaRPr>
          </a:p>
          <a:p>
            <a:pPr marL="344488"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mn-ea"/>
                <a:cs typeface="+mn-cs"/>
              </a:rPr>
              <a:t>The partnership agreement (5.C) and bylaws (Article 5.3) for Sea-King WDC give authority to the FAC Committee to hire, evaluate and terminate the Chief Executive Officer of both the LWDB as well as the fiscal agent (WDC). </a:t>
            </a:r>
          </a:p>
          <a:p>
            <a:pPr marL="344488"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mn-ea"/>
                <a:cs typeface="+mn-cs"/>
              </a:rPr>
              <a:t>WIOA requires that these fall under the full LWDB’s authority. It is allowable for a LWDB to rely upon a subcommittee of the board to carry out certain functions on behalf of the full Board as long as the final action goes to the full LWDB Board for approval.  </a:t>
            </a:r>
            <a:r>
              <a:rPr kumimoji="0" lang="en-US" sz="1600" b="0" i="1" u="none" strike="noStrike" kern="1200" cap="none" spc="0" normalizeH="0" baseline="0" noProof="0" dirty="0">
                <a:ln>
                  <a:noFill/>
                </a:ln>
                <a:solidFill>
                  <a:srgbClr val="000000"/>
                </a:solidFill>
                <a:effectLst/>
                <a:uLnTx/>
                <a:uFillTx/>
                <a:latin typeface="Sabon LT Std" panose="02020602060506020403" pitchFamily="18" charset="0"/>
                <a:ea typeface="+mn-ea"/>
                <a:cs typeface="+mn-cs"/>
              </a:rPr>
              <a:t>Note: </a:t>
            </a:r>
            <a:r>
              <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mn-ea"/>
                <a:cs typeface="+mn-cs"/>
              </a:rPr>
              <a:t>The WDC’s current practice requiring all actions of the WDC are taken to the LWDB for final approval complies with the law. </a:t>
            </a:r>
          </a:p>
          <a:p>
            <a:pPr marL="344488" marR="0" lvl="1"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abon LT Std" panose="02020602060506020403" pitchFamily="18" charset="0"/>
                <a:ea typeface="Calibri" panose="020F0502020204030204" pitchFamily="34" charset="0"/>
                <a:cs typeface="Times New Roman" panose="02020603050405020304" pitchFamily="18" charset="0"/>
              </a:rPr>
              <a:t>Action Required</a:t>
            </a:r>
            <a:r>
              <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Calibri" panose="020F0502020204030204" pitchFamily="34" charset="0"/>
                <a:cs typeface="Times New Roman" panose="02020603050405020304" pitchFamily="18" charset="0"/>
              </a:rPr>
              <a:t>: Amend the partnership agreement and bylaws to either reflect that practice or clarify that actions that are LWDB actions (i.e. regarding the hiring and termination of the CEO, as well as others)  are taken to the full LWDB for action.</a:t>
            </a:r>
          </a:p>
          <a:p>
            <a:pPr marL="344488" marR="0" lvl="1"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abon LT Std" panose="02020602060506020403"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800" b="1" i="0" u="sng" strike="noStrike" kern="1200" cap="none" spc="0" normalizeH="0" baseline="0" noProof="0" dirty="0">
                <a:ln>
                  <a:noFill/>
                </a:ln>
                <a:solidFill>
                  <a:srgbClr val="000000"/>
                </a:solidFill>
                <a:effectLst/>
                <a:uLnTx/>
                <a:uFillTx/>
                <a:latin typeface="Sabon LT Std" panose="02020602060506020403" pitchFamily="18" charset="0"/>
                <a:ea typeface="+mn-ea"/>
                <a:cs typeface="+mn-cs"/>
              </a:rPr>
              <a:t>Authority to approve or deny one stop certification and a contract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4488"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mn-ea"/>
                <a:cs typeface="+mn-cs"/>
              </a:rPr>
              <a:t>Language in the partnership agreement (3.B) gives the CLEOs the authority to approve or disapprove contracts for service providers (other than contracts to the city or county) and allows them to approve or disapprove the certification or recertification of one stops conflict with federal law that provides this authority to the LWDC. </a:t>
            </a:r>
          </a:p>
          <a:p>
            <a:pPr marL="344488"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abon LT Std" panose="02020602060506020403" pitchFamily="18" charset="0"/>
              <a:ea typeface="+mn-ea"/>
              <a:cs typeface="+mn-cs"/>
            </a:endParaRPr>
          </a:p>
          <a:p>
            <a:pPr marL="344488" marR="0" lvl="1"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abon LT Std" panose="02020602060506020403" pitchFamily="18" charset="0"/>
                <a:ea typeface="+mn-ea"/>
                <a:cs typeface="Times New Roman" panose="02020603050405020304" pitchFamily="18" charset="0"/>
              </a:rPr>
              <a:t>Action Required: Revise the partnership agreement to ensure it does not assert authority to the chief elected officials that under federal law belong to the LWDB.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50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B960-B28D-4456-A2D3-10133CC12DE3}"/>
              </a:ext>
            </a:extLst>
          </p:cNvPr>
          <p:cNvSpPr>
            <a:spLocks noGrp="1"/>
          </p:cNvSpPr>
          <p:nvPr>
            <p:ph type="title"/>
          </p:nvPr>
        </p:nvSpPr>
        <p:spPr>
          <a:xfrm>
            <a:off x="375776" y="244468"/>
            <a:ext cx="11440447" cy="430887"/>
          </a:xfrm>
        </p:spPr>
        <p:txBody>
          <a:bodyPr/>
          <a:lstStyle/>
          <a:p>
            <a:r>
              <a:rPr lang="en-US" sz="2800" dirty="0"/>
              <a:t>Governance Structure (June 2021)</a:t>
            </a:r>
          </a:p>
        </p:txBody>
      </p:sp>
      <p:grpSp>
        <p:nvGrpSpPr>
          <p:cNvPr id="3" name="Group 2">
            <a:extLst>
              <a:ext uri="{FF2B5EF4-FFF2-40B4-BE49-F238E27FC236}">
                <a16:creationId xmlns:a16="http://schemas.microsoft.com/office/drawing/2014/main" id="{1ECD5E33-5D14-4C51-BBAA-88B745AC6DDC}"/>
              </a:ext>
            </a:extLst>
          </p:cNvPr>
          <p:cNvGrpSpPr/>
          <p:nvPr/>
        </p:nvGrpSpPr>
        <p:grpSpPr>
          <a:xfrm>
            <a:off x="750970" y="1041716"/>
            <a:ext cx="2575496" cy="1548374"/>
            <a:chOff x="136045" y="717430"/>
            <a:chExt cx="4352109" cy="1548374"/>
          </a:xfrm>
        </p:grpSpPr>
        <p:sp>
          <p:nvSpPr>
            <p:cNvPr id="4" name="Rectangle 3">
              <a:extLst>
                <a:ext uri="{FF2B5EF4-FFF2-40B4-BE49-F238E27FC236}">
                  <a16:creationId xmlns:a16="http://schemas.microsoft.com/office/drawing/2014/main" id="{FF0732E4-257D-4449-840A-F46E0AE009E8}"/>
                </a:ext>
              </a:extLst>
            </p:cNvPr>
            <p:cNvSpPr/>
            <p:nvPr/>
          </p:nvSpPr>
          <p:spPr>
            <a:xfrm>
              <a:off x="136045" y="778417"/>
              <a:ext cx="4352109" cy="1205195"/>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06FB6EBA-78D2-4DC0-93A2-CDFF5EE316A5}"/>
                </a:ext>
              </a:extLst>
            </p:cNvPr>
            <p:cNvSpPr txBox="1"/>
            <p:nvPr/>
          </p:nvSpPr>
          <p:spPr>
            <a:xfrm>
              <a:off x="289776" y="717430"/>
              <a:ext cx="3748733" cy="1548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ade Gothic LT Std Bold" panose="00000500000000000000" pitchFamily="50" charset="0"/>
                  <a:ea typeface="+mn-ea"/>
                  <a:cs typeface="+mn-cs"/>
                </a:rPr>
                <a:t>CHIEF LOCAL ELECTED OFFICIALS</a:t>
              </a:r>
            </a:p>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ade Gothic LT Std" panose="00000500000000000000" pitchFamily="50" charset="0"/>
                  <a:ea typeface="+mn-ea"/>
                  <a:cs typeface="+mn-cs"/>
                </a:rPr>
                <a:t>Designate fiscal agent,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ade Gothic LT Std" panose="00000500000000000000" pitchFamily="50" charset="0"/>
                  <a:ea typeface="+mn-ea"/>
                  <a:cs typeface="+mn-cs"/>
                </a:rPr>
                <a:t> administer federal money &amp; appoint LWDB board</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ade Gothic LT Std" panose="00000500000000000000" pitchFamily="50" charset="0"/>
                <a:ea typeface="+mn-ea"/>
                <a:cs typeface="+mn-cs"/>
              </a:endParaRPr>
            </a:p>
          </p:txBody>
        </p:sp>
      </p:grpSp>
      <p:grpSp>
        <p:nvGrpSpPr>
          <p:cNvPr id="6" name="Group 5">
            <a:extLst>
              <a:ext uri="{FF2B5EF4-FFF2-40B4-BE49-F238E27FC236}">
                <a16:creationId xmlns:a16="http://schemas.microsoft.com/office/drawing/2014/main" id="{587AD3CD-2834-4DA7-9284-CB518068153B}"/>
              </a:ext>
            </a:extLst>
          </p:cNvPr>
          <p:cNvGrpSpPr/>
          <p:nvPr/>
        </p:nvGrpSpPr>
        <p:grpSpPr>
          <a:xfrm>
            <a:off x="3944471" y="1041717"/>
            <a:ext cx="3605352" cy="1283764"/>
            <a:chOff x="6439707" y="676446"/>
            <a:chExt cx="4992033" cy="1124185"/>
          </a:xfrm>
        </p:grpSpPr>
        <p:sp>
          <p:nvSpPr>
            <p:cNvPr id="7" name="Rectangle 6">
              <a:extLst>
                <a:ext uri="{FF2B5EF4-FFF2-40B4-BE49-F238E27FC236}">
                  <a16:creationId xmlns:a16="http://schemas.microsoft.com/office/drawing/2014/main" id="{25E796FD-400F-4C8D-8083-780533D3DD04}"/>
                </a:ext>
              </a:extLst>
            </p:cNvPr>
            <p:cNvSpPr/>
            <p:nvPr/>
          </p:nvSpPr>
          <p:spPr>
            <a:xfrm>
              <a:off x="6439707" y="676446"/>
              <a:ext cx="4992033" cy="1108788"/>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5C4757E-2935-4487-BF4C-7DC792970E68}"/>
                </a:ext>
              </a:extLst>
            </p:cNvPr>
            <p:cNvSpPr txBox="1"/>
            <p:nvPr/>
          </p:nvSpPr>
          <p:spPr>
            <a:xfrm>
              <a:off x="6996694" y="703351"/>
              <a:ext cx="3878060" cy="1097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ade Gothic LT Std Bold" panose="00000500000000000000" pitchFamily="50" charset="0"/>
                  <a:ea typeface="+mn-ea"/>
                  <a:cs typeface="+mn-cs"/>
                </a:rPr>
                <a:t>LOCAL WORKFORCE DEVELOPMENT BOARD</a:t>
              </a:r>
            </a:p>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ade Gothic LT Std" panose="00000500000000000000" pitchFamily="50" charset="0"/>
                  <a:ea typeface="+mn-ea"/>
                  <a:cs typeface="+mn-cs"/>
                </a:rPr>
                <a:t>Leads Regional System, </a:t>
              </a:r>
            </a:p>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ade Gothic LT Std" panose="00000500000000000000" pitchFamily="50" charset="0"/>
                  <a:ea typeface="+mn-ea"/>
                  <a:cs typeface="+mn-cs"/>
                </a:rPr>
                <a:t>Develops &amp; Oversees Strategy &amp; Priorities</a:t>
              </a:r>
            </a:p>
          </p:txBody>
        </p:sp>
      </p:grpSp>
      <p:grpSp>
        <p:nvGrpSpPr>
          <p:cNvPr id="9" name="Group 8">
            <a:extLst>
              <a:ext uri="{FF2B5EF4-FFF2-40B4-BE49-F238E27FC236}">
                <a16:creationId xmlns:a16="http://schemas.microsoft.com/office/drawing/2014/main" id="{1C980183-6301-4F1B-9A3A-4A5236756A79}"/>
              </a:ext>
            </a:extLst>
          </p:cNvPr>
          <p:cNvGrpSpPr/>
          <p:nvPr/>
        </p:nvGrpSpPr>
        <p:grpSpPr>
          <a:xfrm>
            <a:off x="578526" y="2867598"/>
            <a:ext cx="2575496" cy="1056969"/>
            <a:chOff x="-1093087" y="2514328"/>
            <a:chExt cx="3199795" cy="1056969"/>
          </a:xfrm>
        </p:grpSpPr>
        <p:sp>
          <p:nvSpPr>
            <p:cNvPr id="10" name="Rectangle 9">
              <a:extLst>
                <a:ext uri="{FF2B5EF4-FFF2-40B4-BE49-F238E27FC236}">
                  <a16:creationId xmlns:a16="http://schemas.microsoft.com/office/drawing/2014/main" id="{421C9472-69C0-47CC-A9A2-BBC3927BCAB0}"/>
                </a:ext>
              </a:extLst>
            </p:cNvPr>
            <p:cNvSpPr/>
            <p:nvPr/>
          </p:nvSpPr>
          <p:spPr>
            <a:xfrm>
              <a:off x="-1093087" y="2542089"/>
              <a:ext cx="3199795" cy="1029208"/>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6EC8D477-26C4-4768-9E49-D01A61A1258D}"/>
                </a:ext>
              </a:extLst>
            </p:cNvPr>
            <p:cNvSpPr txBox="1"/>
            <p:nvPr/>
          </p:nvSpPr>
          <p:spPr>
            <a:xfrm>
              <a:off x="-1093087" y="2514328"/>
              <a:ext cx="3199795" cy="1029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Trade Gothic LT Std Bold" pitchFamily="2" charset="0"/>
                  <a:ea typeface="+mn-ea"/>
                  <a:cs typeface="+mn-cs"/>
                </a:rPr>
                <a:t>FINANCE &amp; ADMINISTRATION COMMITTEE</a:t>
              </a:r>
              <a:endPar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endParaRPr>
            </a:p>
            <a:p>
              <a:pPr marL="0" marR="0" lvl="0" indent="0" algn="ctr"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Sabon LT Std" panose="02020602060506020403" pitchFamily="18" charset="0"/>
                  <a:ea typeface="+mn-ea"/>
                  <a:cs typeface="+mn-cs"/>
                </a:rPr>
                <a:t>Governs WDC, Makes Funding Recommendations, Oversees Fiscal &amp; Operational Affairs </a:t>
              </a:r>
            </a:p>
          </p:txBody>
        </p:sp>
      </p:grpSp>
      <p:grpSp>
        <p:nvGrpSpPr>
          <p:cNvPr id="12" name="Group 11">
            <a:extLst>
              <a:ext uri="{FF2B5EF4-FFF2-40B4-BE49-F238E27FC236}">
                <a16:creationId xmlns:a16="http://schemas.microsoft.com/office/drawing/2014/main" id="{9AFB052A-5CD4-4318-8D06-07DA9A937FC1}"/>
              </a:ext>
            </a:extLst>
          </p:cNvPr>
          <p:cNvGrpSpPr/>
          <p:nvPr/>
        </p:nvGrpSpPr>
        <p:grpSpPr>
          <a:xfrm>
            <a:off x="2531691" y="4093710"/>
            <a:ext cx="3294833" cy="822960"/>
            <a:chOff x="3689463" y="2455665"/>
            <a:chExt cx="2676173" cy="822960"/>
          </a:xfrm>
        </p:grpSpPr>
        <p:sp>
          <p:nvSpPr>
            <p:cNvPr id="13" name="Rectangle 12">
              <a:extLst>
                <a:ext uri="{FF2B5EF4-FFF2-40B4-BE49-F238E27FC236}">
                  <a16:creationId xmlns:a16="http://schemas.microsoft.com/office/drawing/2014/main" id="{C777EA2E-AB96-44C1-A5B1-F09B5325FB4F}"/>
                </a:ext>
              </a:extLst>
            </p:cNvPr>
            <p:cNvSpPr/>
            <p:nvPr/>
          </p:nvSpPr>
          <p:spPr>
            <a:xfrm>
              <a:off x="3689463" y="2458427"/>
              <a:ext cx="2676173" cy="733805"/>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7A1187F6-CB3D-4423-85AD-369C5337BB60}"/>
                </a:ext>
              </a:extLst>
            </p:cNvPr>
            <p:cNvSpPr txBox="1"/>
            <p:nvPr/>
          </p:nvSpPr>
          <p:spPr>
            <a:xfrm>
              <a:off x="3689463" y="2455665"/>
              <a:ext cx="2676173" cy="822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WORKFORCE DEVELOPMENT COUNCIL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abon LT Std" panose="02020602060506020403" pitchFamily="18" charset="0"/>
                  <a:ea typeface="+mn-ea"/>
                  <a:cs typeface="+mn-cs"/>
                </a:rPr>
                <a:t>Staffs Boards, Committees &amp; Implements Decisions</a:t>
              </a:r>
            </a:p>
          </p:txBody>
        </p:sp>
      </p:grpSp>
      <p:grpSp>
        <p:nvGrpSpPr>
          <p:cNvPr id="15" name="Group 14">
            <a:extLst>
              <a:ext uri="{FF2B5EF4-FFF2-40B4-BE49-F238E27FC236}">
                <a16:creationId xmlns:a16="http://schemas.microsoft.com/office/drawing/2014/main" id="{00120EDA-255A-4829-BD71-B2CDC5C694F4}"/>
              </a:ext>
            </a:extLst>
          </p:cNvPr>
          <p:cNvGrpSpPr/>
          <p:nvPr/>
        </p:nvGrpSpPr>
        <p:grpSpPr>
          <a:xfrm>
            <a:off x="756430" y="5580543"/>
            <a:ext cx="1467611" cy="733805"/>
            <a:chOff x="1769428" y="3671506"/>
            <a:chExt cx="1467611" cy="733805"/>
          </a:xfrm>
        </p:grpSpPr>
        <p:sp>
          <p:nvSpPr>
            <p:cNvPr id="16" name="Rectangle 15">
              <a:extLst>
                <a:ext uri="{FF2B5EF4-FFF2-40B4-BE49-F238E27FC236}">
                  <a16:creationId xmlns:a16="http://schemas.microsoft.com/office/drawing/2014/main" id="{3B58E528-4588-408D-AE57-ED6C393C90C9}"/>
                </a:ext>
              </a:extLst>
            </p:cNvPr>
            <p:cNvSpPr/>
            <p:nvPr/>
          </p:nvSpPr>
          <p:spPr>
            <a:xfrm>
              <a:off x="1769428" y="3671506"/>
              <a:ext cx="1467611" cy="733805"/>
            </a:xfrm>
            <a:prstGeom prst="rect">
              <a:avLst/>
            </a:prstGeom>
            <a:solidFill>
              <a:srgbClr val="689CBE"/>
            </a:solidFill>
            <a:ln w="12700" cap="flat" cmpd="sng" algn="ctr">
              <a:solidFill>
                <a:sysClr val="window" lastClr="FFFFFF"/>
              </a:solidFill>
              <a:prstDash val="solid"/>
              <a:miter lim="800000"/>
            </a:ln>
            <a:effectLst/>
          </p:spPr>
        </p:sp>
        <p:sp>
          <p:nvSpPr>
            <p:cNvPr id="17" name="TextBox 16">
              <a:extLst>
                <a:ext uri="{FF2B5EF4-FFF2-40B4-BE49-F238E27FC236}">
                  <a16:creationId xmlns:a16="http://schemas.microsoft.com/office/drawing/2014/main" id="{0D0D77FC-BED8-4355-A718-114A86801B97}"/>
                </a:ext>
              </a:extLst>
            </p:cNvPr>
            <p:cNvSpPr txBox="1"/>
            <p:nvPr/>
          </p:nvSpPr>
          <p:spPr>
            <a:xfrm>
              <a:off x="1769428" y="3671506"/>
              <a:ext cx="1467611" cy="733805"/>
            </a:xfrm>
            <a:prstGeom prst="rect">
              <a:avLst/>
            </a:prstGeom>
            <a:noFill/>
            <a:ln>
              <a:noFill/>
            </a:ln>
            <a:effectLst/>
          </p:spPr>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Trade Gothic LT Std" pitchFamily="2" charset="0"/>
                  <a:ea typeface="+mn-ea"/>
                  <a:cs typeface="+mn-cs"/>
                </a:rPr>
                <a:t>INDUSTRY ENGAGEMENT COMMITTEE</a:t>
              </a:r>
            </a:p>
          </p:txBody>
        </p:sp>
      </p:grpSp>
      <p:grpSp>
        <p:nvGrpSpPr>
          <p:cNvPr id="18" name="Group 17">
            <a:extLst>
              <a:ext uri="{FF2B5EF4-FFF2-40B4-BE49-F238E27FC236}">
                <a16:creationId xmlns:a16="http://schemas.microsoft.com/office/drawing/2014/main" id="{FD639FEA-6A93-4F7A-9F50-82B0CF1B9E64}"/>
              </a:ext>
            </a:extLst>
          </p:cNvPr>
          <p:cNvGrpSpPr/>
          <p:nvPr/>
        </p:nvGrpSpPr>
        <p:grpSpPr>
          <a:xfrm>
            <a:off x="2531691" y="5580543"/>
            <a:ext cx="1467611" cy="733805"/>
            <a:chOff x="1769428" y="3671506"/>
            <a:chExt cx="1467611" cy="733805"/>
          </a:xfrm>
        </p:grpSpPr>
        <p:sp>
          <p:nvSpPr>
            <p:cNvPr id="19" name="Rectangle 18">
              <a:extLst>
                <a:ext uri="{FF2B5EF4-FFF2-40B4-BE49-F238E27FC236}">
                  <a16:creationId xmlns:a16="http://schemas.microsoft.com/office/drawing/2014/main" id="{7087FEC7-9686-4A78-9DDD-98CD0ED47F44}"/>
                </a:ext>
              </a:extLst>
            </p:cNvPr>
            <p:cNvSpPr/>
            <p:nvPr/>
          </p:nvSpPr>
          <p:spPr>
            <a:xfrm>
              <a:off x="1769428" y="3671506"/>
              <a:ext cx="1467611" cy="733805"/>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825EF859-5E38-4695-807E-F56CAAEFB738}"/>
                </a:ext>
              </a:extLst>
            </p:cNvPr>
            <p:cNvSpPr txBox="1"/>
            <p:nvPr/>
          </p:nvSpPr>
          <p:spPr>
            <a:xfrm>
              <a:off x="1769428" y="3671506"/>
              <a:ext cx="1467611" cy="73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RACIAL EQUITY COMMITTEE</a:t>
              </a:r>
            </a:p>
          </p:txBody>
        </p:sp>
      </p:grpSp>
      <p:grpSp>
        <p:nvGrpSpPr>
          <p:cNvPr id="21" name="Group 20">
            <a:extLst>
              <a:ext uri="{FF2B5EF4-FFF2-40B4-BE49-F238E27FC236}">
                <a16:creationId xmlns:a16="http://schemas.microsoft.com/office/drawing/2014/main" id="{0C214E4F-1DF2-4FA6-98B8-9006EE56C952}"/>
              </a:ext>
            </a:extLst>
          </p:cNvPr>
          <p:cNvGrpSpPr/>
          <p:nvPr/>
        </p:nvGrpSpPr>
        <p:grpSpPr>
          <a:xfrm>
            <a:off x="4306952" y="5580543"/>
            <a:ext cx="1467611" cy="733805"/>
            <a:chOff x="1769428" y="3671506"/>
            <a:chExt cx="1467611" cy="733805"/>
          </a:xfrm>
        </p:grpSpPr>
        <p:sp>
          <p:nvSpPr>
            <p:cNvPr id="22" name="Rectangle 21">
              <a:extLst>
                <a:ext uri="{FF2B5EF4-FFF2-40B4-BE49-F238E27FC236}">
                  <a16:creationId xmlns:a16="http://schemas.microsoft.com/office/drawing/2014/main" id="{C36DA4E3-C9B3-4299-8F23-340E80AD8C46}"/>
                </a:ext>
              </a:extLst>
            </p:cNvPr>
            <p:cNvSpPr/>
            <p:nvPr/>
          </p:nvSpPr>
          <p:spPr>
            <a:xfrm>
              <a:off x="1769428" y="3671506"/>
              <a:ext cx="1467611" cy="733805"/>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3B2C078E-099D-481F-B4E0-35E2818B7ED2}"/>
                </a:ext>
              </a:extLst>
            </p:cNvPr>
            <p:cNvSpPr txBox="1"/>
            <p:nvPr/>
          </p:nvSpPr>
          <p:spPr>
            <a:xfrm>
              <a:off x="1769428" y="3671506"/>
              <a:ext cx="1467611" cy="73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POLICY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COMMITTEE</a:t>
              </a:r>
            </a:p>
          </p:txBody>
        </p:sp>
      </p:grpSp>
      <p:grpSp>
        <p:nvGrpSpPr>
          <p:cNvPr id="24" name="Group 23">
            <a:extLst>
              <a:ext uri="{FF2B5EF4-FFF2-40B4-BE49-F238E27FC236}">
                <a16:creationId xmlns:a16="http://schemas.microsoft.com/office/drawing/2014/main" id="{6AFFA887-514F-457E-8A6B-7A91E0EDD179}"/>
              </a:ext>
            </a:extLst>
          </p:cNvPr>
          <p:cNvGrpSpPr/>
          <p:nvPr/>
        </p:nvGrpSpPr>
        <p:grpSpPr>
          <a:xfrm>
            <a:off x="6082212" y="5580543"/>
            <a:ext cx="1467611" cy="733805"/>
            <a:chOff x="1769428" y="3671506"/>
            <a:chExt cx="1467611" cy="733805"/>
          </a:xfrm>
        </p:grpSpPr>
        <p:sp>
          <p:nvSpPr>
            <p:cNvPr id="25" name="Rectangle 24">
              <a:extLst>
                <a:ext uri="{FF2B5EF4-FFF2-40B4-BE49-F238E27FC236}">
                  <a16:creationId xmlns:a16="http://schemas.microsoft.com/office/drawing/2014/main" id="{59F29EC1-AB19-4B52-A51C-4DEA89D4C6BE}"/>
                </a:ext>
              </a:extLst>
            </p:cNvPr>
            <p:cNvSpPr/>
            <p:nvPr/>
          </p:nvSpPr>
          <p:spPr>
            <a:xfrm>
              <a:off x="1769428" y="3671506"/>
              <a:ext cx="1467611" cy="733805"/>
            </a:xfrm>
            <a:prstGeom prst="rect">
              <a:avLst/>
            </a:prstGeom>
            <a:solidFill>
              <a:srgbClr val="689CB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A04A6B77-591B-48BB-99D0-0529E0A1C239}"/>
                </a:ext>
              </a:extLst>
            </p:cNvPr>
            <p:cNvSpPr txBox="1"/>
            <p:nvPr/>
          </p:nvSpPr>
          <p:spPr>
            <a:xfrm>
              <a:off x="1769428" y="3671506"/>
              <a:ext cx="1467611" cy="73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ADDT’L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ade Gothic LT Std" pitchFamily="2" charset="0"/>
                  <a:ea typeface="+mn-ea"/>
                  <a:cs typeface="+mn-cs"/>
                </a:rPr>
                <a:t>COMMITTEES</a:t>
              </a:r>
            </a:p>
          </p:txBody>
        </p:sp>
      </p:grpSp>
      <p:cxnSp>
        <p:nvCxnSpPr>
          <p:cNvPr id="28" name="Straight Arrow Connector 27">
            <a:extLst>
              <a:ext uri="{FF2B5EF4-FFF2-40B4-BE49-F238E27FC236}">
                <a16:creationId xmlns:a16="http://schemas.microsoft.com/office/drawing/2014/main" id="{0C09F4C8-72E3-4C59-BD79-871F1BFA997E}"/>
              </a:ext>
            </a:extLst>
          </p:cNvPr>
          <p:cNvCxnSpPr>
            <a:cxnSpLocks/>
          </p:cNvCxnSpPr>
          <p:nvPr/>
        </p:nvCxnSpPr>
        <p:spPr>
          <a:xfrm>
            <a:off x="3341372" y="1684787"/>
            <a:ext cx="6030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E480CB-0EE4-4AD1-8541-464D1BA9D716}"/>
              </a:ext>
            </a:extLst>
          </p:cNvPr>
          <p:cNvCxnSpPr>
            <a:cxnSpLocks/>
          </p:cNvCxnSpPr>
          <p:nvPr/>
        </p:nvCxnSpPr>
        <p:spPr>
          <a:xfrm>
            <a:off x="6078401" y="2307898"/>
            <a:ext cx="14983" cy="3048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56CF2A-F459-46B0-AEE4-07DAA899FDF2}"/>
              </a:ext>
            </a:extLst>
          </p:cNvPr>
          <p:cNvCxnSpPr>
            <a:cxnSpLocks/>
            <a:endCxn id="10" idx="3"/>
          </p:cNvCxnSpPr>
          <p:nvPr/>
        </p:nvCxnSpPr>
        <p:spPr>
          <a:xfrm flipH="1">
            <a:off x="3154022" y="3409963"/>
            <a:ext cx="29066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08E96E-BDC4-4359-A8A2-FC299E912E44}"/>
              </a:ext>
            </a:extLst>
          </p:cNvPr>
          <p:cNvCxnSpPr>
            <a:cxnSpLocks/>
          </p:cNvCxnSpPr>
          <p:nvPr/>
        </p:nvCxnSpPr>
        <p:spPr>
          <a:xfrm flipH="1">
            <a:off x="1427145" y="5356400"/>
            <a:ext cx="5388872" cy="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F5F8EB-4099-44F8-B17D-F6B3CA78FEC1}"/>
              </a:ext>
            </a:extLst>
          </p:cNvPr>
          <p:cNvCxnSpPr>
            <a:cxnSpLocks/>
          </p:cNvCxnSpPr>
          <p:nvPr/>
        </p:nvCxnSpPr>
        <p:spPr>
          <a:xfrm flipV="1">
            <a:off x="1890141" y="2417860"/>
            <a:ext cx="0" cy="4497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BF8BDF2-C780-4C3F-9889-D82E68182F6A}"/>
              </a:ext>
            </a:extLst>
          </p:cNvPr>
          <p:cNvCxnSpPr>
            <a:cxnSpLocks/>
          </p:cNvCxnSpPr>
          <p:nvPr/>
        </p:nvCxnSpPr>
        <p:spPr>
          <a:xfrm flipV="1">
            <a:off x="1427145" y="5356400"/>
            <a:ext cx="0" cy="224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1D60A30-472A-4BC4-952A-E4F3656B9862}"/>
              </a:ext>
            </a:extLst>
          </p:cNvPr>
          <p:cNvCxnSpPr>
            <a:cxnSpLocks/>
          </p:cNvCxnSpPr>
          <p:nvPr/>
        </p:nvCxnSpPr>
        <p:spPr>
          <a:xfrm flipV="1">
            <a:off x="3265496" y="5356400"/>
            <a:ext cx="0" cy="224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D722389-F0B3-4D83-B47F-A20916DD71DD}"/>
              </a:ext>
            </a:extLst>
          </p:cNvPr>
          <p:cNvCxnSpPr>
            <a:cxnSpLocks/>
          </p:cNvCxnSpPr>
          <p:nvPr/>
        </p:nvCxnSpPr>
        <p:spPr>
          <a:xfrm flipV="1">
            <a:off x="6816018" y="5338534"/>
            <a:ext cx="0" cy="224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30B9E3D-264B-4218-95BE-10803072B53C}"/>
              </a:ext>
            </a:extLst>
          </p:cNvPr>
          <p:cNvCxnSpPr>
            <a:cxnSpLocks/>
          </p:cNvCxnSpPr>
          <p:nvPr/>
        </p:nvCxnSpPr>
        <p:spPr>
          <a:xfrm flipV="1">
            <a:off x="5030380" y="5356464"/>
            <a:ext cx="0" cy="224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6C2B967-5300-4301-BE65-850C1E4B3BF3}"/>
              </a:ext>
            </a:extLst>
          </p:cNvPr>
          <p:cNvCxnSpPr>
            <a:cxnSpLocks/>
          </p:cNvCxnSpPr>
          <p:nvPr/>
        </p:nvCxnSpPr>
        <p:spPr>
          <a:xfrm flipV="1">
            <a:off x="1866274" y="3936464"/>
            <a:ext cx="0" cy="4497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986A1AA-E3D1-4681-A504-F78D2572A2DE}"/>
              </a:ext>
            </a:extLst>
          </p:cNvPr>
          <p:cNvCxnSpPr>
            <a:cxnSpLocks/>
          </p:cNvCxnSpPr>
          <p:nvPr/>
        </p:nvCxnSpPr>
        <p:spPr>
          <a:xfrm>
            <a:off x="1883462" y="4386202"/>
            <a:ext cx="6630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527CC16-C8E9-4236-A8AB-EB3E4F25E521}"/>
              </a:ext>
            </a:extLst>
          </p:cNvPr>
          <p:cNvSpPr txBox="1"/>
          <p:nvPr/>
        </p:nvSpPr>
        <p:spPr>
          <a:xfrm>
            <a:off x="7952091" y="1038443"/>
            <a:ext cx="3936223" cy="3208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Sabon LT Std" panose="02020602060506020403" pitchFamily="18" charset="0"/>
                <a:ea typeface="+mn-ea"/>
                <a:cs typeface="+mn-cs"/>
              </a:rPr>
              <a:t>Recommendations: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bon LT Std" panose="02020602060506020403" pitchFamily="18" charset="0"/>
                <a:ea typeface="+mn-ea"/>
                <a:cs typeface="+mn-cs"/>
              </a:rPr>
              <a:t>Strengthen &amp; expand  the LWDB’s role as regional policy body </a:t>
            </a:r>
          </a:p>
          <a:p>
            <a:pPr marL="28575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bon LT Std" panose="02020602060506020403" pitchFamily="18" charset="0"/>
                <a:ea typeface="+mn-ea"/>
                <a:cs typeface="+mn-cs"/>
              </a:rPr>
              <a:t>Separate fiscal agent oversight for operational and compliance issues related to the role of the fiscal agent.</a:t>
            </a:r>
          </a:p>
          <a:p>
            <a:pPr marL="28575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bon LT Std" panose="02020602060506020403" pitchFamily="18" charset="0"/>
                <a:ea typeface="+mn-ea"/>
                <a:cs typeface="+mn-cs"/>
              </a:rPr>
              <a:t>Establish new LWDB Committees to support </a:t>
            </a:r>
            <a:r>
              <a:rPr kumimoji="0" lang="en-US" sz="1800" b="0" i="0" u="none" strike="noStrike" kern="1200" cap="none" spc="0" normalizeH="0" baseline="0" noProof="0">
                <a:ln>
                  <a:noFill/>
                </a:ln>
                <a:solidFill>
                  <a:prstClr val="black"/>
                </a:solidFill>
                <a:effectLst/>
                <a:uLnTx/>
                <a:uFillTx/>
                <a:latin typeface="Sabon LT Std" panose="02020602060506020403" pitchFamily="18" charset="0"/>
                <a:ea typeface="+mn-ea"/>
                <a:cs typeface="+mn-cs"/>
              </a:rPr>
              <a:t>transformation priorities</a:t>
            </a:r>
            <a:endParaRPr kumimoji="0" lang="en-US" sz="1800" b="0" i="0" u="none" strike="noStrike" kern="1200" cap="none" spc="0" normalizeH="0" baseline="0" noProof="0" dirty="0">
              <a:ln>
                <a:noFill/>
              </a:ln>
              <a:solidFill>
                <a:prstClr val="black"/>
              </a:solidFill>
              <a:effectLst/>
              <a:uLnTx/>
              <a:uFillTx/>
              <a:latin typeface="Sabon LT Std" panose="02020602060506020403" pitchFamily="18" charset="0"/>
              <a:ea typeface="Calibri" panose="020F0502020204030204" pitchFamily="34" charset="0"/>
              <a:cs typeface="+mn-cs"/>
            </a:endParaRPr>
          </a:p>
        </p:txBody>
      </p:sp>
    </p:spTree>
    <p:extLst>
      <p:ext uri="{BB962C8B-B14F-4D97-AF65-F5344CB8AC3E}">
        <p14:creationId xmlns:p14="http://schemas.microsoft.com/office/powerpoint/2010/main" val="25553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78BDC-43D7-C975-464B-8F6D10EC8F78}"/>
              </a:ext>
            </a:extLst>
          </p:cNvPr>
          <p:cNvSpPr>
            <a:spLocks noGrp="1"/>
          </p:cNvSpPr>
          <p:nvPr>
            <p:ph type="body" sz="quarter" idx="10"/>
          </p:nvPr>
        </p:nvSpPr>
        <p:spPr>
          <a:xfrm>
            <a:off x="398597" y="4717147"/>
            <a:ext cx="1430197" cy="1254566"/>
          </a:xfrm>
        </p:spPr>
        <p:txBody>
          <a:bodyPr/>
          <a:lstStyle/>
          <a:p>
            <a:pPr>
              <a:spcBef>
                <a:spcPts val="0"/>
              </a:spcBef>
            </a:pPr>
            <a:r>
              <a:rPr lang="en-US">
                <a:latin typeface="Trade Gothic LT Std Cn" panose="00000506000000000000" pitchFamily="50" charset="0"/>
              </a:rPr>
              <a:t>New By Laws Establishing Regional Transformation </a:t>
            </a:r>
          </a:p>
          <a:p>
            <a:pPr>
              <a:spcBef>
                <a:spcPts val="0"/>
              </a:spcBef>
            </a:pPr>
            <a:r>
              <a:rPr lang="en-US">
                <a:latin typeface="Trade Gothic LT Std Cn" panose="00000506000000000000" pitchFamily="50" charset="0"/>
              </a:rPr>
              <a:t>Approved </a:t>
            </a:r>
          </a:p>
        </p:txBody>
      </p:sp>
      <p:sp>
        <p:nvSpPr>
          <p:cNvPr id="3" name="Text Placeholder 2">
            <a:extLst>
              <a:ext uri="{FF2B5EF4-FFF2-40B4-BE49-F238E27FC236}">
                <a16:creationId xmlns:a16="http://schemas.microsoft.com/office/drawing/2014/main" id="{65A7FD40-244B-C29B-1342-F7B8AAE23F7E}"/>
              </a:ext>
            </a:extLst>
          </p:cNvPr>
          <p:cNvSpPr>
            <a:spLocks noGrp="1"/>
          </p:cNvSpPr>
          <p:nvPr>
            <p:ph type="body" sz="quarter" idx="11"/>
          </p:nvPr>
        </p:nvSpPr>
        <p:spPr>
          <a:xfrm rot="16200000">
            <a:off x="-267199" y="3549691"/>
            <a:ext cx="880825" cy="331453"/>
          </a:xfrm>
        </p:spPr>
        <p:txBody>
          <a:bodyPr/>
          <a:lstStyle/>
          <a:p>
            <a:r>
              <a:rPr lang="en-US" sz="1600"/>
              <a:t>2019</a:t>
            </a:r>
          </a:p>
        </p:txBody>
      </p:sp>
      <p:sp>
        <p:nvSpPr>
          <p:cNvPr id="4" name="Text Placeholder 3">
            <a:extLst>
              <a:ext uri="{FF2B5EF4-FFF2-40B4-BE49-F238E27FC236}">
                <a16:creationId xmlns:a16="http://schemas.microsoft.com/office/drawing/2014/main" id="{9FD216BF-3ACF-CD61-C490-CA9C0641AECF}"/>
              </a:ext>
            </a:extLst>
          </p:cNvPr>
          <p:cNvSpPr>
            <a:spLocks noGrp="1"/>
          </p:cNvSpPr>
          <p:nvPr>
            <p:ph type="body" sz="quarter" idx="12"/>
          </p:nvPr>
        </p:nvSpPr>
        <p:spPr>
          <a:xfrm>
            <a:off x="1883312" y="1874988"/>
            <a:ext cx="1470143" cy="1554596"/>
          </a:xfrm>
        </p:spPr>
        <p:txBody>
          <a:bodyPr/>
          <a:lstStyle/>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a:ln>
                  <a:noFill/>
                </a:ln>
                <a:effectLst/>
                <a:uLnTx/>
                <a:uFillTx/>
                <a:latin typeface="Trade Gothic LT Std Cn" panose="00000506000000000000" pitchFamily="50" charset="0"/>
              </a:rPr>
              <a:t>State ESD Monitor Findings: Bylaws and </a:t>
            </a:r>
            <a:r>
              <a:rPr lang="en-US" sz="1400">
                <a:latin typeface="Trade Gothic LT Std Cn" panose="00000506000000000000" pitchFamily="50" charset="0"/>
              </a:rPr>
              <a:t>Designation Agreement </a:t>
            </a:r>
          </a:p>
          <a:p>
            <a:pPr marR="0" lvl="0" algn="ctr" defTabSz="914400" rtl="0" eaLnBrk="1" fontAlgn="auto" latinLnBrk="0" hangingPunct="1">
              <a:lnSpc>
                <a:spcPct val="100000"/>
              </a:lnSpc>
              <a:spcBef>
                <a:spcPts val="0"/>
              </a:spcBef>
              <a:spcAft>
                <a:spcPts val="0"/>
              </a:spcAft>
              <a:buClrTx/>
              <a:buSzTx/>
              <a:tabLst/>
              <a:defRPr/>
            </a:pPr>
            <a:r>
              <a:rPr lang="en-US" sz="1400">
                <a:latin typeface="Trade Gothic LT Std Cn" panose="00000506000000000000" pitchFamily="50" charset="0"/>
              </a:rPr>
              <a:t>April 2020 </a:t>
            </a:r>
          </a:p>
          <a:p>
            <a:endParaRPr lang="en-US"/>
          </a:p>
        </p:txBody>
      </p:sp>
      <p:sp>
        <p:nvSpPr>
          <p:cNvPr id="5" name="Text Placeholder 4">
            <a:extLst>
              <a:ext uri="{FF2B5EF4-FFF2-40B4-BE49-F238E27FC236}">
                <a16:creationId xmlns:a16="http://schemas.microsoft.com/office/drawing/2014/main" id="{E2CBB5F7-508B-2831-1BB5-900C15A7D033}"/>
              </a:ext>
            </a:extLst>
          </p:cNvPr>
          <p:cNvSpPr>
            <a:spLocks noGrp="1"/>
          </p:cNvSpPr>
          <p:nvPr>
            <p:ph type="body" sz="quarter" idx="13"/>
          </p:nvPr>
        </p:nvSpPr>
        <p:spPr>
          <a:xfrm>
            <a:off x="3215177" y="4717147"/>
            <a:ext cx="1430197" cy="948362"/>
          </a:xfrm>
        </p:spPr>
        <p:txBody>
          <a:bodyPr/>
          <a:lstStyle/>
          <a:p>
            <a:pPr>
              <a:spcBef>
                <a:spcPts val="0"/>
              </a:spcBef>
            </a:pPr>
            <a:r>
              <a:rPr lang="en-US">
                <a:latin typeface="Trade Gothic LT Std Cn" panose="00000506000000000000" pitchFamily="50" charset="0"/>
              </a:rPr>
              <a:t>Designation Agreement </a:t>
            </a:r>
          </a:p>
          <a:p>
            <a:pPr>
              <a:spcBef>
                <a:spcPts val="0"/>
              </a:spcBef>
            </a:pPr>
            <a:r>
              <a:rPr lang="en-US">
                <a:latin typeface="Trade Gothic LT Std Cn" panose="00000506000000000000" pitchFamily="50" charset="0"/>
              </a:rPr>
              <a:t>Executed</a:t>
            </a:r>
          </a:p>
        </p:txBody>
      </p:sp>
      <p:sp>
        <p:nvSpPr>
          <p:cNvPr id="6" name="Text Placeholder 5">
            <a:extLst>
              <a:ext uri="{FF2B5EF4-FFF2-40B4-BE49-F238E27FC236}">
                <a16:creationId xmlns:a16="http://schemas.microsoft.com/office/drawing/2014/main" id="{1C2F2B5C-DA17-F321-85B2-A1036B4A658F}"/>
              </a:ext>
            </a:extLst>
          </p:cNvPr>
          <p:cNvSpPr>
            <a:spLocks noGrp="1"/>
          </p:cNvSpPr>
          <p:nvPr>
            <p:ph type="body" sz="quarter" idx="14"/>
          </p:nvPr>
        </p:nvSpPr>
        <p:spPr>
          <a:xfrm>
            <a:off x="6012726" y="1834718"/>
            <a:ext cx="1430197" cy="1186983"/>
          </a:xfrm>
        </p:spPr>
        <p:txBody>
          <a:bodyPr/>
          <a:lstStyle/>
          <a:p>
            <a:pPr algn="ctr"/>
            <a:r>
              <a:rPr lang="en-US" sz="1400">
                <a:latin typeface="Trade Gothic LT Std Cn" panose="00000506000000000000" pitchFamily="50" charset="0"/>
              </a:rPr>
              <a:t>DOL Monitor Governance Findings  </a:t>
            </a:r>
          </a:p>
          <a:p>
            <a:pPr algn="ctr"/>
            <a:r>
              <a:rPr lang="en-US" sz="1400">
                <a:latin typeface="Trade Gothic LT Std Cn" panose="00000506000000000000" pitchFamily="50" charset="0"/>
              </a:rPr>
              <a:t>Dec 2020</a:t>
            </a:r>
          </a:p>
        </p:txBody>
      </p:sp>
      <p:sp>
        <p:nvSpPr>
          <p:cNvPr id="7" name="Text Placeholder 6">
            <a:extLst>
              <a:ext uri="{FF2B5EF4-FFF2-40B4-BE49-F238E27FC236}">
                <a16:creationId xmlns:a16="http://schemas.microsoft.com/office/drawing/2014/main" id="{8CEF2073-A958-9E76-0A56-8CC813E007B9}"/>
              </a:ext>
            </a:extLst>
          </p:cNvPr>
          <p:cNvSpPr>
            <a:spLocks noGrp="1"/>
          </p:cNvSpPr>
          <p:nvPr>
            <p:ph type="body" sz="quarter" idx="15"/>
          </p:nvPr>
        </p:nvSpPr>
        <p:spPr>
          <a:xfrm>
            <a:off x="4435111" y="4520672"/>
            <a:ext cx="3870580" cy="2068663"/>
          </a:xfrm>
        </p:spPr>
        <p:txBody>
          <a:bodyPr/>
          <a:lstStyle/>
          <a:p>
            <a:pPr>
              <a:lnSpc>
                <a:spcPct val="100000"/>
              </a:lnSpc>
              <a:spcBef>
                <a:spcPts val="0"/>
              </a:spcBef>
            </a:pPr>
            <a:r>
              <a:rPr lang="en-US">
                <a:latin typeface="Trade Gothic LT Std Cn" panose="00000506000000000000" pitchFamily="50" charset="0"/>
              </a:rPr>
              <a:t>Governance Workgroup (09/2020 – 6/2021)</a:t>
            </a:r>
          </a:p>
          <a:p>
            <a:pPr>
              <a:lnSpc>
                <a:spcPct val="100000"/>
              </a:lnSpc>
              <a:spcBef>
                <a:spcPts val="0"/>
              </a:spcBef>
            </a:pPr>
            <a:r>
              <a:rPr lang="en-US">
                <a:latin typeface="Trade Gothic LT Std Cn" panose="00000506000000000000" pitchFamily="50" charset="0"/>
              </a:rPr>
              <a:t>LWDB Leadership, CEO, CLEO Reps</a:t>
            </a:r>
          </a:p>
          <a:p>
            <a:pPr lvl="1">
              <a:lnSpc>
                <a:spcPct val="100000"/>
              </a:lnSpc>
              <a:spcBef>
                <a:spcPts val="0"/>
              </a:spcBef>
              <a:defRPr/>
            </a:pPr>
            <a:endParaRPr kumimoji="0" lang="en-US" sz="1400" b="0" i="0" u="sng" strike="noStrike" kern="1200" cap="none" spc="0" normalizeH="0" baseline="0" noProof="0">
              <a:ln>
                <a:noFill/>
              </a:ln>
              <a:solidFill>
                <a:prstClr val="white"/>
              </a:solidFill>
              <a:effectLst/>
              <a:uLnTx/>
              <a:uFillTx/>
              <a:latin typeface="Trade Gothic LT Std Cn" panose="00000506000000000000" pitchFamily="50" charset="0"/>
              <a:ea typeface="+mn-ea"/>
              <a:cs typeface="+mn-cs"/>
            </a:endParaRPr>
          </a:p>
          <a:p>
            <a:pPr>
              <a:lnSpc>
                <a:spcPct val="100000"/>
              </a:lnSpc>
              <a:spcBef>
                <a:spcPts val="0"/>
              </a:spcBef>
              <a:defRPr/>
            </a:pPr>
            <a:r>
              <a:rPr kumimoji="0" lang="en-US" b="0" i="0" u="sng"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SAC</a:t>
            </a:r>
            <a:r>
              <a:rPr kumimoji="0" lang="en-US" b="0" i="0" u="none"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		</a:t>
            </a:r>
            <a:r>
              <a:rPr kumimoji="0" lang="en-US" b="0" i="0" u="sng"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Full Board</a:t>
            </a:r>
          </a:p>
          <a:p>
            <a:pPr marL="285750" indent="-28575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March 12, 2021 	March 25, 2021</a:t>
            </a:r>
          </a:p>
          <a:p>
            <a:pPr marL="285750" indent="-28575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May 7, 2021	May 20, 2021</a:t>
            </a:r>
          </a:p>
          <a:p>
            <a:pPr marL="285750" indent="-28575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white"/>
                </a:solidFill>
                <a:effectLst/>
                <a:uLnTx/>
                <a:uFillTx/>
                <a:latin typeface="Trade Gothic LT Std Cn" panose="00000506000000000000" pitchFamily="50" charset="0"/>
                <a:ea typeface="+mn-ea"/>
                <a:cs typeface="+mn-cs"/>
              </a:rPr>
              <a:t>June 4, 2021	June 17,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Trade Gothic LT Std Cn" panose="00000506000000000000"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chemeClr val="bg1"/>
              </a:solidFill>
              <a:latin typeface="Trade Gothic LT Std Cn" panose="00000506000000000000" pitchFamily="50" charset="0"/>
            </a:endParaRPr>
          </a:p>
        </p:txBody>
      </p:sp>
      <p:sp>
        <p:nvSpPr>
          <p:cNvPr id="9" name="Text Placeholder 8">
            <a:extLst>
              <a:ext uri="{FF2B5EF4-FFF2-40B4-BE49-F238E27FC236}">
                <a16:creationId xmlns:a16="http://schemas.microsoft.com/office/drawing/2014/main" id="{2C33610F-3007-553C-9095-62D17BD8E480}"/>
              </a:ext>
            </a:extLst>
          </p:cNvPr>
          <p:cNvSpPr>
            <a:spLocks noGrp="1"/>
          </p:cNvSpPr>
          <p:nvPr>
            <p:ph type="body" sz="quarter" idx="17"/>
          </p:nvPr>
        </p:nvSpPr>
        <p:spPr>
          <a:xfrm>
            <a:off x="8558234" y="4638777"/>
            <a:ext cx="1934782" cy="1325563"/>
          </a:xfrm>
        </p:spPr>
        <p:txBody>
          <a:bodyPr/>
          <a:lstStyle/>
          <a:p>
            <a:r>
              <a:rPr lang="en-US">
                <a:latin typeface="Trade Gothic LT Std Cn" panose="00000506000000000000" pitchFamily="50" charset="0"/>
              </a:rPr>
              <a:t>State ESD Monitor &amp; DOL</a:t>
            </a:r>
          </a:p>
          <a:p>
            <a:r>
              <a:rPr lang="en-US">
                <a:latin typeface="Trade Gothic LT Std Cn" panose="00000506000000000000" pitchFamily="50" charset="0"/>
              </a:rPr>
              <a:t>Modifications needed to  Bylaws and Partnership Agreement</a:t>
            </a:r>
          </a:p>
        </p:txBody>
      </p:sp>
      <p:sp>
        <p:nvSpPr>
          <p:cNvPr id="10" name="Text Placeholder 9">
            <a:extLst>
              <a:ext uri="{FF2B5EF4-FFF2-40B4-BE49-F238E27FC236}">
                <a16:creationId xmlns:a16="http://schemas.microsoft.com/office/drawing/2014/main" id="{ABDB42F4-E1F3-4B6B-B505-4FFB56B3F2E2}"/>
              </a:ext>
            </a:extLst>
          </p:cNvPr>
          <p:cNvSpPr>
            <a:spLocks noGrp="1"/>
          </p:cNvSpPr>
          <p:nvPr>
            <p:ph type="body" sz="quarter" idx="18"/>
          </p:nvPr>
        </p:nvSpPr>
        <p:spPr/>
        <p:txBody>
          <a:bodyPr/>
          <a:lstStyle/>
          <a:p>
            <a:pPr algn="ctr"/>
            <a:r>
              <a:rPr lang="en-US">
                <a:latin typeface="Trade Gothic LT Std Cn" panose="00000506000000000000" pitchFamily="50" charset="0"/>
              </a:rPr>
              <a:t>Deadline </a:t>
            </a:r>
          </a:p>
          <a:p>
            <a:pPr algn="ctr"/>
            <a:r>
              <a:rPr lang="en-US">
                <a:latin typeface="Trade Gothic LT Std Cn" panose="00000506000000000000" pitchFamily="50" charset="0"/>
              </a:rPr>
              <a:t>Revisions to Bylaws and Partnership Agreement </a:t>
            </a:r>
          </a:p>
        </p:txBody>
      </p:sp>
      <p:sp>
        <p:nvSpPr>
          <p:cNvPr id="11" name="Text Placeholder 10">
            <a:extLst>
              <a:ext uri="{FF2B5EF4-FFF2-40B4-BE49-F238E27FC236}">
                <a16:creationId xmlns:a16="http://schemas.microsoft.com/office/drawing/2014/main" id="{7528C1DC-3778-FD90-D63C-06D5EF1C7B60}"/>
              </a:ext>
            </a:extLst>
          </p:cNvPr>
          <p:cNvSpPr>
            <a:spLocks noGrp="1"/>
          </p:cNvSpPr>
          <p:nvPr>
            <p:ph type="body" sz="quarter" idx="19"/>
          </p:nvPr>
        </p:nvSpPr>
        <p:spPr/>
        <p:txBody>
          <a:bodyPr/>
          <a:lstStyle/>
          <a:p>
            <a:r>
              <a:rPr lang="en-US"/>
              <a:t>JULY</a:t>
            </a:r>
          </a:p>
        </p:txBody>
      </p:sp>
      <p:sp>
        <p:nvSpPr>
          <p:cNvPr id="12" name="Text Placeholder 11">
            <a:extLst>
              <a:ext uri="{FF2B5EF4-FFF2-40B4-BE49-F238E27FC236}">
                <a16:creationId xmlns:a16="http://schemas.microsoft.com/office/drawing/2014/main" id="{71CBBE46-BC1A-C48C-FB54-847779684CD8}"/>
              </a:ext>
            </a:extLst>
          </p:cNvPr>
          <p:cNvSpPr>
            <a:spLocks noGrp="1"/>
          </p:cNvSpPr>
          <p:nvPr>
            <p:ph type="body" sz="quarter" idx="20"/>
          </p:nvPr>
        </p:nvSpPr>
        <p:spPr/>
        <p:txBody>
          <a:bodyPr/>
          <a:lstStyle/>
          <a:p>
            <a:r>
              <a:rPr lang="en-US"/>
              <a:t>APRIL</a:t>
            </a:r>
          </a:p>
        </p:txBody>
      </p:sp>
      <p:sp>
        <p:nvSpPr>
          <p:cNvPr id="13" name="Text Placeholder 12">
            <a:extLst>
              <a:ext uri="{FF2B5EF4-FFF2-40B4-BE49-F238E27FC236}">
                <a16:creationId xmlns:a16="http://schemas.microsoft.com/office/drawing/2014/main" id="{0AD46DF6-F2A7-58DB-F8EA-F148AD8AD5D4}"/>
              </a:ext>
            </a:extLst>
          </p:cNvPr>
          <p:cNvSpPr>
            <a:spLocks noGrp="1"/>
          </p:cNvSpPr>
          <p:nvPr>
            <p:ph type="body" sz="quarter" idx="21"/>
          </p:nvPr>
        </p:nvSpPr>
        <p:spPr/>
        <p:txBody>
          <a:bodyPr/>
          <a:lstStyle/>
          <a:p>
            <a:r>
              <a:rPr lang="en-US"/>
              <a:t>JUNE</a:t>
            </a:r>
          </a:p>
        </p:txBody>
      </p:sp>
      <p:sp>
        <p:nvSpPr>
          <p:cNvPr id="14" name="Text Placeholder 13">
            <a:extLst>
              <a:ext uri="{FF2B5EF4-FFF2-40B4-BE49-F238E27FC236}">
                <a16:creationId xmlns:a16="http://schemas.microsoft.com/office/drawing/2014/main" id="{BFF08EEE-126F-1840-5E3B-C9EC380E9E64}"/>
              </a:ext>
            </a:extLst>
          </p:cNvPr>
          <p:cNvSpPr>
            <a:spLocks noGrp="1"/>
          </p:cNvSpPr>
          <p:nvPr>
            <p:ph type="body" sz="quarter" idx="22"/>
          </p:nvPr>
        </p:nvSpPr>
        <p:spPr/>
        <p:txBody>
          <a:bodyPr/>
          <a:lstStyle/>
          <a:p>
            <a:r>
              <a:rPr lang="en-US"/>
              <a:t>SEPT</a:t>
            </a:r>
          </a:p>
        </p:txBody>
      </p:sp>
      <p:sp>
        <p:nvSpPr>
          <p:cNvPr id="15" name="Text Placeholder 14">
            <a:extLst>
              <a:ext uri="{FF2B5EF4-FFF2-40B4-BE49-F238E27FC236}">
                <a16:creationId xmlns:a16="http://schemas.microsoft.com/office/drawing/2014/main" id="{E4D2286F-03A2-78A7-2071-05D9AEA01B9B}"/>
              </a:ext>
            </a:extLst>
          </p:cNvPr>
          <p:cNvSpPr>
            <a:spLocks noGrp="1"/>
          </p:cNvSpPr>
          <p:nvPr>
            <p:ph type="body" sz="quarter" idx="23"/>
          </p:nvPr>
        </p:nvSpPr>
        <p:spPr/>
        <p:txBody>
          <a:bodyPr/>
          <a:lstStyle/>
          <a:p>
            <a:r>
              <a:rPr lang="en-US"/>
              <a:t>DEC</a:t>
            </a:r>
          </a:p>
        </p:txBody>
      </p:sp>
      <p:sp>
        <p:nvSpPr>
          <p:cNvPr id="16" name="Text Placeholder 15">
            <a:extLst>
              <a:ext uri="{FF2B5EF4-FFF2-40B4-BE49-F238E27FC236}">
                <a16:creationId xmlns:a16="http://schemas.microsoft.com/office/drawing/2014/main" id="{5CD5C3FE-EC8E-A9C6-DC14-2D3C496DF21F}"/>
              </a:ext>
            </a:extLst>
          </p:cNvPr>
          <p:cNvSpPr>
            <a:spLocks noGrp="1"/>
          </p:cNvSpPr>
          <p:nvPr>
            <p:ph type="body" sz="quarter" idx="24"/>
          </p:nvPr>
        </p:nvSpPr>
        <p:spPr/>
        <p:txBody>
          <a:bodyPr/>
          <a:lstStyle/>
          <a:p>
            <a:r>
              <a:rPr lang="en-US"/>
              <a:t>JUNE </a:t>
            </a:r>
          </a:p>
        </p:txBody>
      </p:sp>
      <p:sp>
        <p:nvSpPr>
          <p:cNvPr id="17" name="Text Placeholder 16">
            <a:extLst>
              <a:ext uri="{FF2B5EF4-FFF2-40B4-BE49-F238E27FC236}">
                <a16:creationId xmlns:a16="http://schemas.microsoft.com/office/drawing/2014/main" id="{0507FC5B-F49E-5583-7950-37DE45581DF8}"/>
              </a:ext>
            </a:extLst>
          </p:cNvPr>
          <p:cNvSpPr>
            <a:spLocks noGrp="1"/>
          </p:cNvSpPr>
          <p:nvPr>
            <p:ph type="body" sz="quarter" idx="25"/>
          </p:nvPr>
        </p:nvSpPr>
        <p:spPr/>
        <p:txBody>
          <a:bodyPr/>
          <a:lstStyle/>
          <a:p>
            <a:r>
              <a:rPr lang="en-US"/>
              <a:t>JULY</a:t>
            </a:r>
          </a:p>
        </p:txBody>
      </p:sp>
      <p:sp>
        <p:nvSpPr>
          <p:cNvPr id="18" name="Text Placeholder 17">
            <a:extLst>
              <a:ext uri="{FF2B5EF4-FFF2-40B4-BE49-F238E27FC236}">
                <a16:creationId xmlns:a16="http://schemas.microsoft.com/office/drawing/2014/main" id="{5AC52305-A299-766D-5CA1-5ED7F8E50927}"/>
              </a:ext>
            </a:extLst>
          </p:cNvPr>
          <p:cNvSpPr>
            <a:spLocks noGrp="1"/>
          </p:cNvSpPr>
          <p:nvPr>
            <p:ph type="body" sz="quarter" idx="26"/>
          </p:nvPr>
        </p:nvSpPr>
        <p:spPr>
          <a:xfrm>
            <a:off x="10593111" y="3423667"/>
            <a:ext cx="684489" cy="732164"/>
          </a:xfrm>
        </p:spPr>
        <p:txBody>
          <a:bodyPr/>
          <a:lstStyle/>
          <a:p>
            <a:r>
              <a:rPr lang="en-US"/>
              <a:t>DEC</a:t>
            </a:r>
          </a:p>
        </p:txBody>
      </p:sp>
      <p:sp>
        <p:nvSpPr>
          <p:cNvPr id="19" name="Title 18">
            <a:extLst>
              <a:ext uri="{FF2B5EF4-FFF2-40B4-BE49-F238E27FC236}">
                <a16:creationId xmlns:a16="http://schemas.microsoft.com/office/drawing/2014/main" id="{4B7522EA-622C-5DE3-35F2-3D139FA6A87E}"/>
              </a:ext>
            </a:extLst>
          </p:cNvPr>
          <p:cNvSpPr>
            <a:spLocks noGrp="1"/>
          </p:cNvSpPr>
          <p:nvPr>
            <p:ph type="title"/>
          </p:nvPr>
        </p:nvSpPr>
        <p:spPr>
          <a:xfrm>
            <a:off x="521330" y="164064"/>
            <a:ext cx="10515600" cy="1325563"/>
          </a:xfrm>
        </p:spPr>
        <p:txBody>
          <a:bodyPr/>
          <a:lstStyle/>
          <a:p>
            <a:r>
              <a:rPr lang="en-US"/>
              <a:t>GOVERNANCE JOURNEY</a:t>
            </a:r>
          </a:p>
        </p:txBody>
      </p:sp>
      <p:sp>
        <p:nvSpPr>
          <p:cNvPr id="20" name="Text Placeholder 2">
            <a:extLst>
              <a:ext uri="{FF2B5EF4-FFF2-40B4-BE49-F238E27FC236}">
                <a16:creationId xmlns:a16="http://schemas.microsoft.com/office/drawing/2014/main" id="{667E6853-E4A9-4B8F-C632-3761E6F88AAB}"/>
              </a:ext>
            </a:extLst>
          </p:cNvPr>
          <p:cNvSpPr txBox="1">
            <a:spLocks/>
          </p:cNvSpPr>
          <p:nvPr/>
        </p:nvSpPr>
        <p:spPr>
          <a:xfrm rot="16200000">
            <a:off x="1352515" y="3549692"/>
            <a:ext cx="880826" cy="331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Trade Gothic LT St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Trade Gothic LT Std" pitchFamily="2" charset="0"/>
                <a:ea typeface="+mn-ea"/>
                <a:cs typeface="+mn-cs"/>
              </a:rPr>
              <a:t>2020</a:t>
            </a:r>
          </a:p>
        </p:txBody>
      </p:sp>
      <p:sp>
        <p:nvSpPr>
          <p:cNvPr id="21" name="Text Placeholder 2">
            <a:extLst>
              <a:ext uri="{FF2B5EF4-FFF2-40B4-BE49-F238E27FC236}">
                <a16:creationId xmlns:a16="http://schemas.microsoft.com/office/drawing/2014/main" id="{517A5D79-EBDC-E268-77EB-64DC686F85C4}"/>
              </a:ext>
            </a:extLst>
          </p:cNvPr>
          <p:cNvSpPr txBox="1">
            <a:spLocks/>
          </p:cNvSpPr>
          <p:nvPr/>
        </p:nvSpPr>
        <p:spPr>
          <a:xfrm rot="16200000">
            <a:off x="7002511" y="3549692"/>
            <a:ext cx="880826" cy="331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Trade Gothic LT St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Trade Gothic LT Std" pitchFamily="2" charset="0"/>
                <a:ea typeface="+mn-ea"/>
                <a:cs typeface="+mn-cs"/>
              </a:rPr>
              <a:t>2021</a:t>
            </a:r>
          </a:p>
        </p:txBody>
      </p:sp>
      <p:sp>
        <p:nvSpPr>
          <p:cNvPr id="28" name="Right Brace 27">
            <a:extLst>
              <a:ext uri="{FF2B5EF4-FFF2-40B4-BE49-F238E27FC236}">
                <a16:creationId xmlns:a16="http://schemas.microsoft.com/office/drawing/2014/main" id="{C992E2D3-00E7-CE1D-A5AB-21CF90355E6D}"/>
              </a:ext>
            </a:extLst>
          </p:cNvPr>
          <p:cNvSpPr/>
          <p:nvPr/>
        </p:nvSpPr>
        <p:spPr>
          <a:xfrm rot="5400000">
            <a:off x="6570159" y="2719222"/>
            <a:ext cx="236207" cy="3602903"/>
          </a:xfrm>
          <a:prstGeom prst="rightBrace">
            <a:avLst/>
          </a:prstGeom>
          <a:solidFill>
            <a:schemeClr val="accent6">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ade Gothic LT Std Cn" panose="00000506000000000000" pitchFamily="50" charset="0"/>
              <a:ea typeface="+mn-ea"/>
              <a:cs typeface="+mn-cs"/>
            </a:endParaRPr>
          </a:p>
        </p:txBody>
      </p:sp>
      <p:sp>
        <p:nvSpPr>
          <p:cNvPr id="29" name="Text Placeholder 7">
            <a:extLst>
              <a:ext uri="{FF2B5EF4-FFF2-40B4-BE49-F238E27FC236}">
                <a16:creationId xmlns:a16="http://schemas.microsoft.com/office/drawing/2014/main" id="{05F48995-25B9-F1B9-9C7D-22ED94A16055}"/>
              </a:ext>
            </a:extLst>
          </p:cNvPr>
          <p:cNvSpPr>
            <a:spLocks noGrp="1"/>
          </p:cNvSpPr>
          <p:nvPr>
            <p:ph type="body" sz="quarter" idx="16"/>
          </p:nvPr>
        </p:nvSpPr>
        <p:spPr>
          <a:xfrm>
            <a:off x="7277197" y="1904699"/>
            <a:ext cx="1772362" cy="1146056"/>
          </a:xfrm>
        </p:spPr>
        <p:txBody>
          <a:bodyPr/>
          <a:lstStyle/>
          <a:p>
            <a:pPr algn="ctr"/>
            <a:r>
              <a:rPr lang="en-US" sz="1400">
                <a:latin typeface="Trade Gothic LT Std Cn" panose="00000506000000000000" pitchFamily="50" charset="0"/>
              </a:rPr>
              <a:t>Bylaws 2.0 </a:t>
            </a:r>
          </a:p>
          <a:p>
            <a:pPr algn="ctr"/>
            <a:r>
              <a:rPr lang="en-US" sz="1400">
                <a:latin typeface="Trade Gothic LT Std Cn" panose="00000506000000000000" pitchFamily="50" charset="0"/>
              </a:rPr>
              <a:t>Partnership Agreement</a:t>
            </a:r>
          </a:p>
          <a:p>
            <a:pPr algn="ctr"/>
            <a:r>
              <a:rPr lang="en-US">
                <a:latin typeface="Trade Gothic LT Std Cn" panose="00000506000000000000" pitchFamily="50" charset="0"/>
              </a:rPr>
              <a:t>Executed</a:t>
            </a:r>
            <a:endParaRPr lang="en-US" sz="1400">
              <a:latin typeface="Trade Gothic LT Std Cn" panose="00000506000000000000" pitchFamily="50" charset="0"/>
            </a:endParaRPr>
          </a:p>
        </p:txBody>
      </p:sp>
      <p:sp>
        <p:nvSpPr>
          <p:cNvPr id="30" name="Text Placeholder 2">
            <a:extLst>
              <a:ext uri="{FF2B5EF4-FFF2-40B4-BE49-F238E27FC236}">
                <a16:creationId xmlns:a16="http://schemas.microsoft.com/office/drawing/2014/main" id="{A63EAA17-3F79-64ED-EBC0-CCED149ED8BE}"/>
              </a:ext>
            </a:extLst>
          </p:cNvPr>
          <p:cNvSpPr txBox="1">
            <a:spLocks/>
          </p:cNvSpPr>
          <p:nvPr/>
        </p:nvSpPr>
        <p:spPr>
          <a:xfrm rot="16200000">
            <a:off x="8482675" y="3499493"/>
            <a:ext cx="880826" cy="331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Trade Gothic LT St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Trade Gothic LT Std" pitchFamily="2" charset="0"/>
                <a:ea typeface="+mn-ea"/>
                <a:cs typeface="+mn-cs"/>
              </a:rPr>
              <a:t>2022</a:t>
            </a:r>
          </a:p>
        </p:txBody>
      </p:sp>
    </p:spTree>
    <p:extLst>
      <p:ext uri="{BB962C8B-B14F-4D97-AF65-F5344CB8AC3E}">
        <p14:creationId xmlns:p14="http://schemas.microsoft.com/office/powerpoint/2010/main" val="250150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7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CEB44FE-8412-F8B3-5183-4B98F4C27D5F}"/>
              </a:ext>
            </a:extLst>
          </p:cNvPr>
          <p:cNvSpPr>
            <a:spLocks noGrp="1"/>
          </p:cNvSpPr>
          <p:nvPr>
            <p:ph type="title"/>
          </p:nvPr>
        </p:nvSpPr>
        <p:spPr>
          <a:xfrm>
            <a:off x="831850" y="3429000"/>
            <a:ext cx="10515600" cy="1133475"/>
          </a:xfrm>
        </p:spPr>
        <p:txBody>
          <a:bodyPr/>
          <a:lstStyle/>
          <a:p>
            <a:r>
              <a:rPr lang="en-US" dirty="0"/>
              <a:t>INFORMATION</a:t>
            </a:r>
          </a:p>
        </p:txBody>
      </p:sp>
      <p:sp>
        <p:nvSpPr>
          <p:cNvPr id="23" name="Text Placeholder 22">
            <a:extLst>
              <a:ext uri="{FF2B5EF4-FFF2-40B4-BE49-F238E27FC236}">
                <a16:creationId xmlns:a16="http://schemas.microsoft.com/office/drawing/2014/main" id="{5B4E9F27-4BD0-B55C-037D-788FF40C3A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573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7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B6D-329F-19E3-A437-04017B0D35B0}"/>
              </a:ext>
            </a:extLst>
          </p:cNvPr>
          <p:cNvSpPr>
            <a:spLocks noGrp="1"/>
          </p:cNvSpPr>
          <p:nvPr>
            <p:ph type="title"/>
          </p:nvPr>
        </p:nvSpPr>
        <p:spPr/>
        <p:txBody>
          <a:bodyPr/>
          <a:lstStyle/>
          <a:p>
            <a:r>
              <a:rPr lang="en-US" dirty="0"/>
              <a:t>GOOD JOBS CHALLENGE</a:t>
            </a:r>
          </a:p>
        </p:txBody>
      </p:sp>
      <p:sp>
        <p:nvSpPr>
          <p:cNvPr id="3" name="Text Placeholder 2">
            <a:extLst>
              <a:ext uri="{FF2B5EF4-FFF2-40B4-BE49-F238E27FC236}">
                <a16:creationId xmlns:a16="http://schemas.microsoft.com/office/drawing/2014/main" id="{E6DF63F0-1618-A711-1806-A8B4C5C4DE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5785236"/>
      </p:ext>
    </p:extLst>
  </p:cSld>
  <p:clrMapOvr>
    <a:masterClrMapping/>
  </p:clrMapOvr>
</p:sld>
</file>

<file path=ppt/theme/theme1.xml><?xml version="1.0" encoding="utf-8"?>
<a:theme xmlns:a="http://schemas.openxmlformats.org/drawingml/2006/main" name="WDC-Title-Card">
  <a:themeElements>
    <a:clrScheme name="WDC Brand Colors 1">
      <a:dk1>
        <a:srgbClr val="000000"/>
      </a:dk1>
      <a:lt1>
        <a:srgbClr val="FFFFFF"/>
      </a:lt1>
      <a:dk2>
        <a:srgbClr val="405D6F"/>
      </a:dk2>
      <a:lt2>
        <a:srgbClr val="E3E4E3"/>
      </a:lt2>
      <a:accent1>
        <a:srgbClr val="71ACD3"/>
      </a:accent1>
      <a:accent2>
        <a:srgbClr val="FFC50C"/>
      </a:accent2>
      <a:accent3>
        <a:srgbClr val="E1E327"/>
      </a:accent3>
      <a:accent4>
        <a:srgbClr val="B3CADA"/>
      </a:accent4>
      <a:accent5>
        <a:srgbClr val="F5E392"/>
      </a:accent5>
      <a:accent6>
        <a:srgbClr val="EEEE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FD00513-7088-2A49-B166-8F26AB0EC5D9}" vid="{F54C1F02-D4A2-7640-90B4-326CC5EF1761}"/>
    </a:ext>
  </a:extLst>
</a:theme>
</file>

<file path=ppt/theme/theme2.xml><?xml version="1.0" encoding="utf-8"?>
<a:theme xmlns:a="http://schemas.openxmlformats.org/drawingml/2006/main" name="WDC-Section-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DC-Templates" id="{A80CFE6B-3305-4543-B0FB-79ABE8CD2159}" vid="{437C7165-DB9A-3147-9FD2-1170402BED7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DC-Title-Su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DC-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FD00513-7088-2A49-B166-8F26AB0EC5D9}" vid="{4630E5E4-3CF3-7244-8D07-54EFD302D663}"/>
    </a:ext>
  </a:extLst>
</a:theme>
</file>

<file path=ppt/theme/theme7.xml><?xml version="1.0" encoding="utf-8"?>
<a:theme xmlns:a="http://schemas.openxmlformats.org/drawingml/2006/main" name="WDC-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DC-Templates" id="{A80CFE6B-3305-4543-B0FB-79ABE8CD2159}" vid="{DE358B82-5B44-2F4F-85EA-90485685C8E7}"/>
    </a:ext>
  </a:extLst>
</a:theme>
</file>

<file path=ppt/theme/theme8.xml><?xml version="1.0" encoding="utf-8"?>
<a:theme xmlns:a="http://schemas.openxmlformats.org/drawingml/2006/main" name="Office Theme">
  <a:themeElements>
    <a:clrScheme name="Custom 17">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Roadmap01_SB - v1" id="{1F91B584-3B8B-4C0D-AAE1-A7B5A7169F40}" vid="{5016F837-D8EE-45A3-B75D-268F1C93E96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4C10B8AACFA646859A98E27897CD28" ma:contentTypeVersion="7" ma:contentTypeDescription="Create a new document." ma:contentTypeScope="" ma:versionID="e8320947c232cede1225c9b41d1a8d5a">
  <xsd:schema xmlns:xsd="http://www.w3.org/2001/XMLSchema" xmlns:xs="http://www.w3.org/2001/XMLSchema" xmlns:p="http://schemas.microsoft.com/office/2006/metadata/properties" xmlns:ns2="d48b4c65-4672-490e-b782-f0048565da62" targetNamespace="http://schemas.microsoft.com/office/2006/metadata/properties" ma:root="true" ma:fieldsID="2e98ee07ae0e34ec61b31cf35463edd7" ns2:_="">
    <xsd:import namespace="d48b4c65-4672-490e-b782-f0048565da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b4c65-4672-490e-b782-f0048565da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F9A260-60F9-4162-9B27-B52C96BFE464}">
  <ds:schemaRefs>
    <ds:schemaRef ds:uri="http://schemas.microsoft.com/sharepoint/v3/contenttype/forms"/>
  </ds:schemaRefs>
</ds:datastoreItem>
</file>

<file path=customXml/itemProps2.xml><?xml version="1.0" encoding="utf-8"?>
<ds:datastoreItem xmlns:ds="http://schemas.openxmlformats.org/officeDocument/2006/customXml" ds:itemID="{2569FE74-374F-4F2E-BF61-8B315EAC78C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B03BFF-CA02-42B0-80AF-ECAB3311A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b4c65-4672-490e-b782-f0048565d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TotalTime>
  <Words>1303</Words>
  <Application>Microsoft Office PowerPoint</Application>
  <PresentationFormat>Widescreen</PresentationFormat>
  <Paragraphs>203</Paragraphs>
  <Slides>22</Slides>
  <Notes>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22</vt:i4>
      </vt:variant>
    </vt:vector>
  </HeadingPairs>
  <TitlesOfParts>
    <vt:vector size="40" baseType="lpstr">
      <vt:lpstr>Arial</vt:lpstr>
      <vt:lpstr>Trade Gothic LT Std Bold</vt:lpstr>
      <vt:lpstr>Trebuchet MS</vt:lpstr>
      <vt:lpstr>Sabon LT Std</vt:lpstr>
      <vt:lpstr>Calibri Light</vt:lpstr>
      <vt:lpstr>Calibri</vt:lpstr>
      <vt:lpstr>Trade Gothic LT Std Cn</vt:lpstr>
      <vt:lpstr>Wingdings</vt:lpstr>
      <vt:lpstr>Trade Gothic LT Std</vt:lpstr>
      <vt:lpstr>Arial Narrow</vt:lpstr>
      <vt:lpstr>WDC-Title-Card</vt:lpstr>
      <vt:lpstr>WDC-Section-Header</vt:lpstr>
      <vt:lpstr>3_Office Theme</vt:lpstr>
      <vt:lpstr>1_Office Theme</vt:lpstr>
      <vt:lpstr>WDC-Title-Sub</vt:lpstr>
      <vt:lpstr>WDC-Content</vt:lpstr>
      <vt:lpstr>WDC-Blank</vt:lpstr>
      <vt:lpstr>Office Theme</vt:lpstr>
      <vt:lpstr>WDC FULL BOARD MEETING</vt:lpstr>
      <vt:lpstr>WELCOME &amp; INTRODUCTIONS</vt:lpstr>
      <vt:lpstr>AGENDA</vt:lpstr>
      <vt:lpstr>PY21 WIOA Monitoring Update</vt:lpstr>
      <vt:lpstr>DOL Monitoring Findings: Revisions to Bylaws and Partnership Agreement</vt:lpstr>
      <vt:lpstr>Governance Structure (June 2021)</vt:lpstr>
      <vt:lpstr>GOVERNANCE JOURNEY</vt:lpstr>
      <vt:lpstr>INFORMATION</vt:lpstr>
      <vt:lpstr>GOOD JOBS CHALLENGE</vt:lpstr>
      <vt:lpstr>CONFERENCES</vt:lpstr>
      <vt:lpstr>MEETING OF THE MINDS</vt:lpstr>
      <vt:lpstr>IMMIGRANT &amp; REFUGEE STRATEGIES</vt:lpstr>
      <vt:lpstr>SERVING ORR POPULATIONS IMPACTED BY THE DIGITAL DIVIDE</vt:lpstr>
      <vt:lpstr>CONFERENCES</vt:lpstr>
      <vt:lpstr>RACIAL EQUITY COMMITTEE CONSULTANT</vt:lpstr>
      <vt:lpstr>COMMUNICATING, TRACKING &amp; REPORTING PROGRESS TO THE BOARD</vt:lpstr>
      <vt:lpstr>POLICY RECOMMENDATIONS 2022-2023 </vt:lpstr>
      <vt:lpstr>POLICY ACTION PLAN 2022-2023</vt:lpstr>
      <vt:lpstr>CLIENT SPOTLIGHT</vt:lpstr>
      <vt:lpstr>WORKFORCE IMPACT FUND</vt:lpstr>
      <vt:lpstr>Workforce Impact Fund Request: 2023 Budget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Kurose</dc:creator>
  <cp:lastModifiedBy>Leigha Paul</cp:lastModifiedBy>
  <cp:revision>11</cp:revision>
  <dcterms:created xsi:type="dcterms:W3CDTF">2022-09-14T17:33:07Z</dcterms:created>
  <dcterms:modified xsi:type="dcterms:W3CDTF">2022-10-28T19:08:37Z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0x010100AC4C10B8AACFA646859A98E27897CD28</vt:lpwstr>
  </property>
</Properties>
</file>