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  <p:sldMasterId id="2147483662" r:id="rId2"/>
    <p:sldMasterId id="2147483664" r:id="rId3"/>
    <p:sldMasterId id="2147483685" r:id="rId4"/>
    <p:sldMasterId id="2147483680" r:id="rId5"/>
  </p:sldMasterIdLst>
  <p:notesMasterIdLst>
    <p:notesMasterId r:id="rId47"/>
  </p:notesMasterIdLst>
  <p:sldIdLst>
    <p:sldId id="256" r:id="rId6"/>
    <p:sldId id="257" r:id="rId7"/>
    <p:sldId id="265" r:id="rId8"/>
    <p:sldId id="1069" r:id="rId9"/>
    <p:sldId id="972" r:id="rId10"/>
    <p:sldId id="1115" r:id="rId11"/>
    <p:sldId id="1117" r:id="rId12"/>
    <p:sldId id="1116" r:id="rId13"/>
    <p:sldId id="1118" r:id="rId14"/>
    <p:sldId id="1055" r:id="rId15"/>
    <p:sldId id="1111" r:id="rId16"/>
    <p:sldId id="1119" r:id="rId17"/>
    <p:sldId id="1120" r:id="rId18"/>
    <p:sldId id="1114" r:id="rId19"/>
    <p:sldId id="1070" r:id="rId20"/>
    <p:sldId id="1122" r:id="rId21"/>
    <p:sldId id="1132" r:id="rId22"/>
    <p:sldId id="1123" r:id="rId23"/>
    <p:sldId id="312" r:id="rId24"/>
    <p:sldId id="314" r:id="rId25"/>
    <p:sldId id="1124" r:id="rId26"/>
    <p:sldId id="311" r:id="rId27"/>
    <p:sldId id="1125" r:id="rId28"/>
    <p:sldId id="313" r:id="rId29"/>
    <p:sldId id="1126" r:id="rId30"/>
    <p:sldId id="1127" r:id="rId31"/>
    <p:sldId id="1128" r:id="rId32"/>
    <p:sldId id="1129" r:id="rId33"/>
    <p:sldId id="1068" r:id="rId34"/>
    <p:sldId id="1121" r:id="rId35"/>
    <p:sldId id="325" r:id="rId36"/>
    <p:sldId id="343" r:id="rId37"/>
    <p:sldId id="1130" r:id="rId38"/>
    <p:sldId id="1131" r:id="rId39"/>
    <p:sldId id="344" r:id="rId40"/>
    <p:sldId id="348" r:id="rId41"/>
    <p:sldId id="350" r:id="rId42"/>
    <p:sldId id="346" r:id="rId43"/>
    <p:sldId id="345" r:id="rId44"/>
    <p:sldId id="827" r:id="rId45"/>
    <p:sldId id="289" r:id="rId46"/>
  </p:sldIdLst>
  <p:sldSz cx="12192000" cy="6858000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Sabon LT Std" panose="02020602060506020403" pitchFamily="18" charset="0"/>
      <p:regular r:id="rId52"/>
      <p:bold r:id="rId53"/>
      <p:italic r:id="rId54"/>
      <p:boldItalic r:id="rId55"/>
    </p:embeddedFont>
    <p:embeddedFont>
      <p:font typeface="Trade Gothic LT Std" pitchFamily="2" charset="0"/>
      <p:regular r:id="rId56"/>
    </p:embeddedFont>
    <p:embeddedFont>
      <p:font typeface="Trade Gothic LT Std Bold" pitchFamily="2" charset="0"/>
      <p:bold r:id="rId57"/>
    </p:embeddedFont>
    <p:embeddedFont>
      <p:font typeface="Trade Gothic LT Std Cn" pitchFamily="2" charset="0"/>
      <p:regular r:id="rId58"/>
      <p:bold r:id="rId59"/>
    </p:embeddedFont>
    <p:embeddedFont>
      <p:font typeface="Trebuchet MS" panose="020B0703020202090204" pitchFamily="34" charset="0"/>
      <p:regular r:id="rId60"/>
      <p:bold r:id="rId61"/>
      <p:italic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9CBE"/>
    <a:srgbClr val="71A3C2"/>
    <a:srgbClr val="343433"/>
    <a:srgbClr val="174261"/>
    <a:srgbClr val="C8D9EA"/>
    <a:srgbClr val="F3B229"/>
    <a:srgbClr val="405E70"/>
    <a:srgbClr val="B3CBDA"/>
    <a:srgbClr val="E1E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2"/>
    <p:restoredTop sz="96327"/>
  </p:normalViewPr>
  <p:slideViewPr>
    <p:cSldViewPr snapToGrid="0" snapToObjects="1">
      <p:cViewPr varScale="1">
        <p:scale>
          <a:sx n="100" d="100"/>
          <a:sy n="100" d="100"/>
        </p:scale>
        <p:origin x="168" y="1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14.fntdata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font" Target="fonts/font12.fntdata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AABB54-E3F8-4972-81A0-B004AC62078E}" type="doc">
      <dgm:prSet loTypeId="urn:microsoft.com/office/officeart/2005/8/layout/process4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7FBC4EE-9B6A-4E33-AED2-CA642BB95746}">
      <dgm:prSet/>
      <dgm:spPr/>
      <dgm:t>
        <a:bodyPr/>
        <a:lstStyle/>
        <a:p>
          <a:r>
            <a:rPr lang="en-US" dirty="0">
              <a:latin typeface="Sabon LT Std" panose="02020602060506020403" pitchFamily="18" charset="0"/>
            </a:rPr>
            <a:t>The Workforce Innovation and Opportunity Act (WIOA) states that each required partner shall enter into a MOU with the local workforce development board and CLEOs outlining:</a:t>
          </a:r>
        </a:p>
      </dgm:t>
    </dgm:pt>
    <dgm:pt modelId="{E9A9308A-F022-46AC-B5E0-DCA1CA9C50BE}" type="parTrans" cxnId="{ADCE1C1D-218A-48BA-9788-02D927CA9D1B}">
      <dgm:prSet/>
      <dgm:spPr/>
      <dgm:t>
        <a:bodyPr/>
        <a:lstStyle/>
        <a:p>
          <a:endParaRPr lang="en-US">
            <a:latin typeface="Sabon LT Std" panose="02020602060506020403" pitchFamily="18" charset="0"/>
          </a:endParaRPr>
        </a:p>
      </dgm:t>
    </dgm:pt>
    <dgm:pt modelId="{2B8DC288-FFBD-4153-8759-2881FFA7769D}" type="sibTrans" cxnId="{ADCE1C1D-218A-48BA-9788-02D927CA9D1B}">
      <dgm:prSet/>
      <dgm:spPr/>
      <dgm:t>
        <a:bodyPr/>
        <a:lstStyle/>
        <a:p>
          <a:endParaRPr lang="en-US">
            <a:latin typeface="Sabon LT Std" panose="02020602060506020403" pitchFamily="18" charset="0"/>
          </a:endParaRPr>
        </a:p>
      </dgm:t>
    </dgm:pt>
    <dgm:pt modelId="{6D26D090-6B6F-4859-9B9F-47B238BEC0C6}">
      <dgm:prSet custT="1"/>
      <dgm:spPr/>
      <dgm:t>
        <a:bodyPr/>
        <a:lstStyle/>
        <a:p>
          <a:r>
            <a:rPr lang="en-US" sz="1200" dirty="0">
              <a:latin typeface="Sabon LT Std" panose="02020602060506020403" pitchFamily="18" charset="0"/>
            </a:rPr>
            <a:t>a description of services provided by partners within the One-Stop delivery system,</a:t>
          </a:r>
        </a:p>
      </dgm:t>
    </dgm:pt>
    <dgm:pt modelId="{8EB4D43A-30BB-415D-8A2B-B8345D3F4031}" type="parTrans" cxnId="{289F5848-9DBE-43EC-BA58-6CCAD08D1F82}">
      <dgm:prSet/>
      <dgm:spPr/>
      <dgm:t>
        <a:bodyPr/>
        <a:lstStyle/>
        <a:p>
          <a:endParaRPr lang="en-US">
            <a:latin typeface="Sabon LT Std" panose="02020602060506020403" pitchFamily="18" charset="0"/>
          </a:endParaRPr>
        </a:p>
      </dgm:t>
    </dgm:pt>
    <dgm:pt modelId="{244357A8-E9D2-4D44-A70B-42B730F80646}" type="sibTrans" cxnId="{289F5848-9DBE-43EC-BA58-6CCAD08D1F82}">
      <dgm:prSet/>
      <dgm:spPr/>
      <dgm:t>
        <a:bodyPr/>
        <a:lstStyle/>
        <a:p>
          <a:endParaRPr lang="en-US">
            <a:latin typeface="Sabon LT Std" panose="02020602060506020403" pitchFamily="18" charset="0"/>
          </a:endParaRPr>
        </a:p>
      </dgm:t>
    </dgm:pt>
    <dgm:pt modelId="{70BA8ECE-084F-44A8-8CD0-F232D4E70A68}">
      <dgm:prSet custT="1"/>
      <dgm:spPr/>
      <dgm:t>
        <a:bodyPr/>
        <a:lstStyle/>
        <a:p>
          <a:r>
            <a:rPr lang="en-US" sz="1200">
              <a:latin typeface="Sabon LT Std" panose="02020602060506020403" pitchFamily="18" charset="0"/>
            </a:rPr>
            <a:t>how the operating costs of the system will be funded (the IFA)</a:t>
          </a:r>
        </a:p>
      </dgm:t>
    </dgm:pt>
    <dgm:pt modelId="{1E7F07C0-78F4-4EF9-BC83-42EFA569DD0C}" type="parTrans" cxnId="{ECCE0443-24E1-4FB4-B80E-C814D6DEBBEB}">
      <dgm:prSet/>
      <dgm:spPr/>
      <dgm:t>
        <a:bodyPr/>
        <a:lstStyle/>
        <a:p>
          <a:endParaRPr lang="en-US">
            <a:latin typeface="Sabon LT Std" panose="02020602060506020403" pitchFamily="18" charset="0"/>
          </a:endParaRPr>
        </a:p>
      </dgm:t>
    </dgm:pt>
    <dgm:pt modelId="{5415260E-06A5-49B6-8E65-D5D14BF9F2AB}" type="sibTrans" cxnId="{ECCE0443-24E1-4FB4-B80E-C814D6DEBBEB}">
      <dgm:prSet/>
      <dgm:spPr/>
      <dgm:t>
        <a:bodyPr/>
        <a:lstStyle/>
        <a:p>
          <a:endParaRPr lang="en-US">
            <a:latin typeface="Sabon LT Std" panose="02020602060506020403" pitchFamily="18" charset="0"/>
          </a:endParaRPr>
        </a:p>
      </dgm:t>
    </dgm:pt>
    <dgm:pt modelId="{7E3E76B8-8E76-4B10-9ECE-E466FF2DC865}">
      <dgm:prSet custT="1"/>
      <dgm:spPr/>
      <dgm:t>
        <a:bodyPr/>
        <a:lstStyle/>
        <a:p>
          <a:r>
            <a:rPr lang="en-US" sz="1200">
              <a:latin typeface="Sabon LT Std" panose="02020602060506020403" pitchFamily="18" charset="0"/>
            </a:rPr>
            <a:t>a method for referrals</a:t>
          </a:r>
        </a:p>
      </dgm:t>
    </dgm:pt>
    <dgm:pt modelId="{FC297B2D-A14F-44CC-90A5-6C79CDE19E11}" type="parTrans" cxnId="{E0F840B0-1F24-463E-A8BF-8271762B12E8}">
      <dgm:prSet/>
      <dgm:spPr/>
      <dgm:t>
        <a:bodyPr/>
        <a:lstStyle/>
        <a:p>
          <a:endParaRPr lang="en-US">
            <a:latin typeface="Sabon LT Std" panose="02020602060506020403" pitchFamily="18" charset="0"/>
          </a:endParaRPr>
        </a:p>
      </dgm:t>
    </dgm:pt>
    <dgm:pt modelId="{6C4D5198-06E8-4D8D-9C31-6B58558019B0}" type="sibTrans" cxnId="{E0F840B0-1F24-463E-A8BF-8271762B12E8}">
      <dgm:prSet/>
      <dgm:spPr/>
      <dgm:t>
        <a:bodyPr/>
        <a:lstStyle/>
        <a:p>
          <a:endParaRPr lang="en-US">
            <a:latin typeface="Sabon LT Std" panose="02020602060506020403" pitchFamily="18" charset="0"/>
          </a:endParaRPr>
        </a:p>
      </dgm:t>
    </dgm:pt>
    <dgm:pt modelId="{3B539789-D994-4E4B-8192-8C8A613C2E66}">
      <dgm:prSet custT="1"/>
      <dgm:spPr/>
      <dgm:t>
        <a:bodyPr/>
        <a:lstStyle/>
        <a:p>
          <a:r>
            <a:rPr lang="en-US" sz="1200">
              <a:latin typeface="Sabon LT Std" panose="02020602060506020403" pitchFamily="18" charset="0"/>
            </a:rPr>
            <a:t>strategies for serving those with barriers to employment</a:t>
          </a:r>
        </a:p>
      </dgm:t>
    </dgm:pt>
    <dgm:pt modelId="{60CC4F5B-9C5C-41FC-B2AC-2B21BE57615F}" type="parTrans" cxnId="{E22165C1-68E9-4EAC-AD8F-B985BEEE2B85}">
      <dgm:prSet/>
      <dgm:spPr/>
      <dgm:t>
        <a:bodyPr/>
        <a:lstStyle/>
        <a:p>
          <a:endParaRPr lang="en-US">
            <a:latin typeface="Sabon LT Std" panose="02020602060506020403" pitchFamily="18" charset="0"/>
          </a:endParaRPr>
        </a:p>
      </dgm:t>
    </dgm:pt>
    <dgm:pt modelId="{7B6F8B7C-CA86-4F49-8C75-F8329B3C5632}" type="sibTrans" cxnId="{E22165C1-68E9-4EAC-AD8F-B985BEEE2B85}">
      <dgm:prSet/>
      <dgm:spPr/>
      <dgm:t>
        <a:bodyPr/>
        <a:lstStyle/>
        <a:p>
          <a:endParaRPr lang="en-US">
            <a:latin typeface="Sabon LT Std" panose="02020602060506020403" pitchFamily="18" charset="0"/>
          </a:endParaRPr>
        </a:p>
      </dgm:t>
    </dgm:pt>
    <dgm:pt modelId="{B61DFE1C-6E1E-4BF4-A192-670C5D4BA2DE}">
      <dgm:prSet custT="1"/>
      <dgm:spPr/>
      <dgm:t>
        <a:bodyPr/>
        <a:lstStyle/>
        <a:p>
          <a:r>
            <a:rPr lang="en-US" sz="1200" dirty="0">
              <a:latin typeface="Sabon LT Std" panose="02020602060506020403" pitchFamily="18" charset="0"/>
            </a:rPr>
            <a:t>duration – must be renewed every three years</a:t>
          </a:r>
        </a:p>
      </dgm:t>
    </dgm:pt>
    <dgm:pt modelId="{D14F11A7-0795-4D22-8424-D6FEEC3E40C3}" type="parTrans" cxnId="{8FB5C3F4-172D-4059-ACC8-4130ED80E40D}">
      <dgm:prSet/>
      <dgm:spPr/>
      <dgm:t>
        <a:bodyPr/>
        <a:lstStyle/>
        <a:p>
          <a:endParaRPr lang="en-US">
            <a:latin typeface="Sabon LT Std" panose="02020602060506020403" pitchFamily="18" charset="0"/>
          </a:endParaRPr>
        </a:p>
      </dgm:t>
    </dgm:pt>
    <dgm:pt modelId="{E2D98A92-7EE5-4E1B-9732-CB04CEA975C2}" type="sibTrans" cxnId="{8FB5C3F4-172D-4059-ACC8-4130ED80E40D}">
      <dgm:prSet/>
      <dgm:spPr/>
      <dgm:t>
        <a:bodyPr/>
        <a:lstStyle/>
        <a:p>
          <a:endParaRPr lang="en-US">
            <a:latin typeface="Sabon LT Std" panose="02020602060506020403" pitchFamily="18" charset="0"/>
          </a:endParaRPr>
        </a:p>
      </dgm:t>
    </dgm:pt>
    <dgm:pt modelId="{F0B0F515-5969-4C92-B705-B72B380A2061}">
      <dgm:prSet/>
      <dgm:spPr/>
      <dgm:t>
        <a:bodyPr/>
        <a:lstStyle/>
        <a:p>
          <a:r>
            <a:rPr lang="en-US" dirty="0">
              <a:latin typeface="Sabon LT Std" panose="02020602060506020403" pitchFamily="18" charset="0"/>
            </a:rPr>
            <a:t>The MOU reinforces the shared mission for the system and partner commitment to work together.</a:t>
          </a:r>
        </a:p>
      </dgm:t>
    </dgm:pt>
    <dgm:pt modelId="{1D1A8290-DF83-411B-B5CA-9A51E74539F9}" type="parTrans" cxnId="{9BA309A7-C748-4BC5-A9A0-DCD56E42FE8C}">
      <dgm:prSet/>
      <dgm:spPr/>
      <dgm:t>
        <a:bodyPr/>
        <a:lstStyle/>
        <a:p>
          <a:endParaRPr lang="en-US">
            <a:latin typeface="Sabon LT Std" panose="02020602060506020403" pitchFamily="18" charset="0"/>
          </a:endParaRPr>
        </a:p>
      </dgm:t>
    </dgm:pt>
    <dgm:pt modelId="{6316AC8F-23BD-4EA9-B01D-0E05F48AE09D}" type="sibTrans" cxnId="{9BA309A7-C748-4BC5-A9A0-DCD56E42FE8C}">
      <dgm:prSet/>
      <dgm:spPr/>
      <dgm:t>
        <a:bodyPr/>
        <a:lstStyle/>
        <a:p>
          <a:endParaRPr lang="en-US">
            <a:latin typeface="Sabon LT Std" panose="02020602060506020403" pitchFamily="18" charset="0"/>
          </a:endParaRPr>
        </a:p>
      </dgm:t>
    </dgm:pt>
    <dgm:pt modelId="{19E92ABD-CE6B-4276-8CF7-50F0914AB4EF}">
      <dgm:prSet/>
      <dgm:spPr/>
      <dgm:t>
        <a:bodyPr/>
        <a:lstStyle/>
        <a:p>
          <a:r>
            <a:rPr lang="en-US" dirty="0">
              <a:latin typeface="Sabon LT Std" panose="02020602060506020403" pitchFamily="18" charset="0"/>
            </a:rPr>
            <a:t>The MOU is entered into in the spirit of cooperation and collaboration by the Workforce Development Council of Seattle-King County, the One-Stop Operator, the Chief Local Elected Officials and all system partners.</a:t>
          </a:r>
        </a:p>
      </dgm:t>
    </dgm:pt>
    <dgm:pt modelId="{9679C512-888E-48B2-92FF-F1888C7F99C9}" type="parTrans" cxnId="{FBD1BC58-AF4E-498A-92F7-4CE3DDE61111}">
      <dgm:prSet/>
      <dgm:spPr/>
      <dgm:t>
        <a:bodyPr/>
        <a:lstStyle/>
        <a:p>
          <a:endParaRPr lang="en-US">
            <a:latin typeface="Sabon LT Std" panose="02020602060506020403" pitchFamily="18" charset="0"/>
          </a:endParaRPr>
        </a:p>
      </dgm:t>
    </dgm:pt>
    <dgm:pt modelId="{050ED4A5-4128-4009-AB70-94E9256A72E4}" type="sibTrans" cxnId="{FBD1BC58-AF4E-498A-92F7-4CE3DDE61111}">
      <dgm:prSet/>
      <dgm:spPr/>
      <dgm:t>
        <a:bodyPr/>
        <a:lstStyle/>
        <a:p>
          <a:endParaRPr lang="en-US">
            <a:latin typeface="Sabon LT Std" panose="02020602060506020403" pitchFamily="18" charset="0"/>
          </a:endParaRPr>
        </a:p>
      </dgm:t>
    </dgm:pt>
    <dgm:pt modelId="{C6B2CAB8-930D-0644-9D54-BB228E89EA62}" type="pres">
      <dgm:prSet presAssocID="{13AABB54-E3F8-4972-81A0-B004AC62078E}" presName="Name0" presStyleCnt="0">
        <dgm:presLayoutVars>
          <dgm:dir/>
          <dgm:animLvl val="lvl"/>
          <dgm:resizeHandles val="exact"/>
        </dgm:presLayoutVars>
      </dgm:prSet>
      <dgm:spPr/>
    </dgm:pt>
    <dgm:pt modelId="{6665F01A-6819-7C4D-9626-F7736FB3B7E5}" type="pres">
      <dgm:prSet presAssocID="{19E92ABD-CE6B-4276-8CF7-50F0914AB4EF}" presName="boxAndChildren" presStyleCnt="0"/>
      <dgm:spPr/>
    </dgm:pt>
    <dgm:pt modelId="{25A5D473-E510-944A-8FD0-D14B3086A5E6}" type="pres">
      <dgm:prSet presAssocID="{19E92ABD-CE6B-4276-8CF7-50F0914AB4EF}" presName="parentTextBox" presStyleLbl="node1" presStyleIdx="0" presStyleCnt="3" custScaleY="59614"/>
      <dgm:spPr/>
    </dgm:pt>
    <dgm:pt modelId="{C9BB1943-D6FD-064F-B865-61CE00B114BE}" type="pres">
      <dgm:prSet presAssocID="{6316AC8F-23BD-4EA9-B01D-0E05F48AE09D}" presName="sp" presStyleCnt="0"/>
      <dgm:spPr/>
    </dgm:pt>
    <dgm:pt modelId="{DCDBD9E6-FBBF-E245-A214-9E9C63FABE08}" type="pres">
      <dgm:prSet presAssocID="{F0B0F515-5969-4C92-B705-B72B380A2061}" presName="arrowAndChildren" presStyleCnt="0"/>
      <dgm:spPr/>
    </dgm:pt>
    <dgm:pt modelId="{BEFE0005-7C12-F24B-B700-A663769A2C0D}" type="pres">
      <dgm:prSet presAssocID="{F0B0F515-5969-4C92-B705-B72B380A2061}" presName="parentTextArrow" presStyleLbl="node1" presStyleIdx="1" presStyleCnt="3" custScaleY="51225"/>
      <dgm:spPr/>
    </dgm:pt>
    <dgm:pt modelId="{1AA7C4E2-34A0-EB45-B448-3AE26AC3164D}" type="pres">
      <dgm:prSet presAssocID="{2B8DC288-FFBD-4153-8759-2881FFA7769D}" presName="sp" presStyleCnt="0"/>
      <dgm:spPr/>
    </dgm:pt>
    <dgm:pt modelId="{F06A7400-56F0-B84F-A4E4-016997108F62}" type="pres">
      <dgm:prSet presAssocID="{77FBC4EE-9B6A-4E33-AED2-CA642BB95746}" presName="arrowAndChildren" presStyleCnt="0"/>
      <dgm:spPr/>
    </dgm:pt>
    <dgm:pt modelId="{AF8C779E-C5A9-F745-8ABF-C69361E11179}" type="pres">
      <dgm:prSet presAssocID="{77FBC4EE-9B6A-4E33-AED2-CA642BB95746}" presName="parentTextArrow" presStyleLbl="node1" presStyleIdx="1" presStyleCnt="3"/>
      <dgm:spPr/>
    </dgm:pt>
    <dgm:pt modelId="{53DF8511-FD13-4245-A9A0-9DDE52980C64}" type="pres">
      <dgm:prSet presAssocID="{77FBC4EE-9B6A-4E33-AED2-CA642BB95746}" presName="arrow" presStyleLbl="node1" presStyleIdx="2" presStyleCnt="3" custScaleY="97908"/>
      <dgm:spPr/>
    </dgm:pt>
    <dgm:pt modelId="{C050095A-B390-0D4D-8F46-1E18188DE25D}" type="pres">
      <dgm:prSet presAssocID="{77FBC4EE-9B6A-4E33-AED2-CA642BB95746}" presName="descendantArrow" presStyleCnt="0"/>
      <dgm:spPr/>
    </dgm:pt>
    <dgm:pt modelId="{DF5A4DBB-B936-D74C-B814-614D8A07797E}" type="pres">
      <dgm:prSet presAssocID="{6D26D090-6B6F-4859-9B9F-47B238BEC0C6}" presName="childTextArrow" presStyleLbl="fgAccFollowNode1" presStyleIdx="0" presStyleCnt="5">
        <dgm:presLayoutVars>
          <dgm:bulletEnabled val="1"/>
        </dgm:presLayoutVars>
      </dgm:prSet>
      <dgm:spPr/>
    </dgm:pt>
    <dgm:pt modelId="{120D2ED8-A767-DA45-B9F3-912F918F39C8}" type="pres">
      <dgm:prSet presAssocID="{70BA8ECE-084F-44A8-8CD0-F232D4E70A68}" presName="childTextArrow" presStyleLbl="fgAccFollowNode1" presStyleIdx="1" presStyleCnt="5">
        <dgm:presLayoutVars>
          <dgm:bulletEnabled val="1"/>
        </dgm:presLayoutVars>
      </dgm:prSet>
      <dgm:spPr/>
    </dgm:pt>
    <dgm:pt modelId="{8E0DBA61-DE5D-6D45-AC89-DE4CE4114BF0}" type="pres">
      <dgm:prSet presAssocID="{7E3E76B8-8E76-4B10-9ECE-E466FF2DC865}" presName="childTextArrow" presStyleLbl="fgAccFollowNode1" presStyleIdx="2" presStyleCnt="5">
        <dgm:presLayoutVars>
          <dgm:bulletEnabled val="1"/>
        </dgm:presLayoutVars>
      </dgm:prSet>
      <dgm:spPr/>
    </dgm:pt>
    <dgm:pt modelId="{23079CF4-EEB3-7846-B4B2-844D9DD4D40E}" type="pres">
      <dgm:prSet presAssocID="{3B539789-D994-4E4B-8192-8C8A613C2E66}" presName="childTextArrow" presStyleLbl="fgAccFollowNode1" presStyleIdx="3" presStyleCnt="5">
        <dgm:presLayoutVars>
          <dgm:bulletEnabled val="1"/>
        </dgm:presLayoutVars>
      </dgm:prSet>
      <dgm:spPr/>
    </dgm:pt>
    <dgm:pt modelId="{C0849E56-46D0-4C4F-A3D4-DF5D97BD9D46}" type="pres">
      <dgm:prSet presAssocID="{B61DFE1C-6E1E-4BF4-A192-670C5D4BA2DE}" presName="childTextArrow" presStyleLbl="fgAccFollowNode1" presStyleIdx="4" presStyleCnt="5">
        <dgm:presLayoutVars>
          <dgm:bulletEnabled val="1"/>
        </dgm:presLayoutVars>
      </dgm:prSet>
      <dgm:spPr/>
    </dgm:pt>
  </dgm:ptLst>
  <dgm:cxnLst>
    <dgm:cxn modelId="{ADCE1C1D-218A-48BA-9788-02D927CA9D1B}" srcId="{13AABB54-E3F8-4972-81A0-B004AC62078E}" destId="{77FBC4EE-9B6A-4E33-AED2-CA642BB95746}" srcOrd="0" destOrd="0" parTransId="{E9A9308A-F022-46AC-B5E0-DCA1CA9C50BE}" sibTransId="{2B8DC288-FFBD-4153-8759-2881FFA7769D}"/>
    <dgm:cxn modelId="{ECCE0443-24E1-4FB4-B80E-C814D6DEBBEB}" srcId="{77FBC4EE-9B6A-4E33-AED2-CA642BB95746}" destId="{70BA8ECE-084F-44A8-8CD0-F232D4E70A68}" srcOrd="1" destOrd="0" parTransId="{1E7F07C0-78F4-4EF9-BC83-42EFA569DD0C}" sibTransId="{5415260E-06A5-49B6-8E65-D5D14BF9F2AB}"/>
    <dgm:cxn modelId="{289F5848-9DBE-43EC-BA58-6CCAD08D1F82}" srcId="{77FBC4EE-9B6A-4E33-AED2-CA642BB95746}" destId="{6D26D090-6B6F-4859-9B9F-47B238BEC0C6}" srcOrd="0" destOrd="0" parTransId="{8EB4D43A-30BB-415D-8A2B-B8345D3F4031}" sibTransId="{244357A8-E9D2-4D44-A70B-42B730F80646}"/>
    <dgm:cxn modelId="{06671C56-10EA-204C-B055-586350E73785}" type="presOf" srcId="{B61DFE1C-6E1E-4BF4-A192-670C5D4BA2DE}" destId="{C0849E56-46D0-4C4F-A3D4-DF5D97BD9D46}" srcOrd="0" destOrd="0" presId="urn:microsoft.com/office/officeart/2005/8/layout/process4"/>
    <dgm:cxn modelId="{FBD1BC58-AF4E-498A-92F7-4CE3DDE61111}" srcId="{13AABB54-E3F8-4972-81A0-B004AC62078E}" destId="{19E92ABD-CE6B-4276-8CF7-50F0914AB4EF}" srcOrd="2" destOrd="0" parTransId="{9679C512-888E-48B2-92FF-F1888C7F99C9}" sibTransId="{050ED4A5-4128-4009-AB70-94E9256A72E4}"/>
    <dgm:cxn modelId="{BD49897A-FCD0-384F-AACE-47BC35BDD33D}" type="presOf" srcId="{7E3E76B8-8E76-4B10-9ECE-E466FF2DC865}" destId="{8E0DBA61-DE5D-6D45-AC89-DE4CE4114BF0}" srcOrd="0" destOrd="0" presId="urn:microsoft.com/office/officeart/2005/8/layout/process4"/>
    <dgm:cxn modelId="{EEF8EA86-4A51-B040-9107-FE358FEDE747}" type="presOf" srcId="{6D26D090-6B6F-4859-9B9F-47B238BEC0C6}" destId="{DF5A4DBB-B936-D74C-B814-614D8A07797E}" srcOrd="0" destOrd="0" presId="urn:microsoft.com/office/officeart/2005/8/layout/process4"/>
    <dgm:cxn modelId="{97B97EA1-F526-864A-A82C-FA5F6902B22E}" type="presOf" srcId="{3B539789-D994-4E4B-8192-8C8A613C2E66}" destId="{23079CF4-EEB3-7846-B4B2-844D9DD4D40E}" srcOrd="0" destOrd="0" presId="urn:microsoft.com/office/officeart/2005/8/layout/process4"/>
    <dgm:cxn modelId="{9BA309A7-C748-4BC5-A9A0-DCD56E42FE8C}" srcId="{13AABB54-E3F8-4972-81A0-B004AC62078E}" destId="{F0B0F515-5969-4C92-B705-B72B380A2061}" srcOrd="1" destOrd="0" parTransId="{1D1A8290-DF83-411B-B5CA-9A51E74539F9}" sibTransId="{6316AC8F-23BD-4EA9-B01D-0E05F48AE09D}"/>
    <dgm:cxn modelId="{FCE422A8-98B6-5442-8841-192F590D58A5}" type="presOf" srcId="{77FBC4EE-9B6A-4E33-AED2-CA642BB95746}" destId="{AF8C779E-C5A9-F745-8ABF-C69361E11179}" srcOrd="0" destOrd="0" presId="urn:microsoft.com/office/officeart/2005/8/layout/process4"/>
    <dgm:cxn modelId="{E0F840B0-1F24-463E-A8BF-8271762B12E8}" srcId="{77FBC4EE-9B6A-4E33-AED2-CA642BB95746}" destId="{7E3E76B8-8E76-4B10-9ECE-E466FF2DC865}" srcOrd="2" destOrd="0" parTransId="{FC297B2D-A14F-44CC-90A5-6C79CDE19E11}" sibTransId="{6C4D5198-06E8-4D8D-9C31-6B58558019B0}"/>
    <dgm:cxn modelId="{58E27CBD-E644-7A49-AA07-6B5AF82AE05E}" type="presOf" srcId="{19E92ABD-CE6B-4276-8CF7-50F0914AB4EF}" destId="{25A5D473-E510-944A-8FD0-D14B3086A5E6}" srcOrd="0" destOrd="0" presId="urn:microsoft.com/office/officeart/2005/8/layout/process4"/>
    <dgm:cxn modelId="{E22165C1-68E9-4EAC-AD8F-B985BEEE2B85}" srcId="{77FBC4EE-9B6A-4E33-AED2-CA642BB95746}" destId="{3B539789-D994-4E4B-8192-8C8A613C2E66}" srcOrd="3" destOrd="0" parTransId="{60CC4F5B-9C5C-41FC-B2AC-2B21BE57615F}" sibTransId="{7B6F8B7C-CA86-4F49-8C75-F8329B3C5632}"/>
    <dgm:cxn modelId="{682766CF-144E-3E46-B45D-E706DEDF6765}" type="presOf" srcId="{13AABB54-E3F8-4972-81A0-B004AC62078E}" destId="{C6B2CAB8-930D-0644-9D54-BB228E89EA62}" srcOrd="0" destOrd="0" presId="urn:microsoft.com/office/officeart/2005/8/layout/process4"/>
    <dgm:cxn modelId="{CCDC6CD9-7CD0-8D44-B5DD-8BE5DFE04EEE}" type="presOf" srcId="{77FBC4EE-9B6A-4E33-AED2-CA642BB95746}" destId="{53DF8511-FD13-4245-A9A0-9DDE52980C64}" srcOrd="1" destOrd="0" presId="urn:microsoft.com/office/officeart/2005/8/layout/process4"/>
    <dgm:cxn modelId="{F9D648F3-E0E8-4E43-BD1A-9C82E81960CD}" type="presOf" srcId="{70BA8ECE-084F-44A8-8CD0-F232D4E70A68}" destId="{120D2ED8-A767-DA45-B9F3-912F918F39C8}" srcOrd="0" destOrd="0" presId="urn:microsoft.com/office/officeart/2005/8/layout/process4"/>
    <dgm:cxn modelId="{8FB5C3F4-172D-4059-ACC8-4130ED80E40D}" srcId="{77FBC4EE-9B6A-4E33-AED2-CA642BB95746}" destId="{B61DFE1C-6E1E-4BF4-A192-670C5D4BA2DE}" srcOrd="4" destOrd="0" parTransId="{D14F11A7-0795-4D22-8424-D6FEEC3E40C3}" sibTransId="{E2D98A92-7EE5-4E1B-9732-CB04CEA975C2}"/>
    <dgm:cxn modelId="{1B706AF7-3E59-E74B-BA35-F2835C6B8E32}" type="presOf" srcId="{F0B0F515-5969-4C92-B705-B72B380A2061}" destId="{BEFE0005-7C12-F24B-B700-A663769A2C0D}" srcOrd="0" destOrd="0" presId="urn:microsoft.com/office/officeart/2005/8/layout/process4"/>
    <dgm:cxn modelId="{26B6E01F-EAAE-874C-9F1B-2294B5875EF7}" type="presParOf" srcId="{C6B2CAB8-930D-0644-9D54-BB228E89EA62}" destId="{6665F01A-6819-7C4D-9626-F7736FB3B7E5}" srcOrd="0" destOrd="0" presId="urn:microsoft.com/office/officeart/2005/8/layout/process4"/>
    <dgm:cxn modelId="{79B2144E-549C-2341-A442-6B644379E24B}" type="presParOf" srcId="{6665F01A-6819-7C4D-9626-F7736FB3B7E5}" destId="{25A5D473-E510-944A-8FD0-D14B3086A5E6}" srcOrd="0" destOrd="0" presId="urn:microsoft.com/office/officeart/2005/8/layout/process4"/>
    <dgm:cxn modelId="{3518BECA-5AED-6948-8B8B-30CDE52DF22B}" type="presParOf" srcId="{C6B2CAB8-930D-0644-9D54-BB228E89EA62}" destId="{C9BB1943-D6FD-064F-B865-61CE00B114BE}" srcOrd="1" destOrd="0" presId="urn:microsoft.com/office/officeart/2005/8/layout/process4"/>
    <dgm:cxn modelId="{0DD80C75-998F-2B4D-9FE4-0EA13B5372AA}" type="presParOf" srcId="{C6B2CAB8-930D-0644-9D54-BB228E89EA62}" destId="{DCDBD9E6-FBBF-E245-A214-9E9C63FABE08}" srcOrd="2" destOrd="0" presId="urn:microsoft.com/office/officeart/2005/8/layout/process4"/>
    <dgm:cxn modelId="{AC81719D-8EF3-2348-A237-5812F8A017F8}" type="presParOf" srcId="{DCDBD9E6-FBBF-E245-A214-9E9C63FABE08}" destId="{BEFE0005-7C12-F24B-B700-A663769A2C0D}" srcOrd="0" destOrd="0" presId="urn:microsoft.com/office/officeart/2005/8/layout/process4"/>
    <dgm:cxn modelId="{4D7BD0BC-028B-0A48-BE96-F714449A82E5}" type="presParOf" srcId="{C6B2CAB8-930D-0644-9D54-BB228E89EA62}" destId="{1AA7C4E2-34A0-EB45-B448-3AE26AC3164D}" srcOrd="3" destOrd="0" presId="urn:microsoft.com/office/officeart/2005/8/layout/process4"/>
    <dgm:cxn modelId="{6618B5C8-F15B-EB45-A434-F8C049FD6508}" type="presParOf" srcId="{C6B2CAB8-930D-0644-9D54-BB228E89EA62}" destId="{F06A7400-56F0-B84F-A4E4-016997108F62}" srcOrd="4" destOrd="0" presId="urn:microsoft.com/office/officeart/2005/8/layout/process4"/>
    <dgm:cxn modelId="{479C23F6-AB48-134B-954E-141F7B409018}" type="presParOf" srcId="{F06A7400-56F0-B84F-A4E4-016997108F62}" destId="{AF8C779E-C5A9-F745-8ABF-C69361E11179}" srcOrd="0" destOrd="0" presId="urn:microsoft.com/office/officeart/2005/8/layout/process4"/>
    <dgm:cxn modelId="{431D3248-5AF5-C84F-8AFF-FDCBE71967D7}" type="presParOf" srcId="{F06A7400-56F0-B84F-A4E4-016997108F62}" destId="{53DF8511-FD13-4245-A9A0-9DDE52980C64}" srcOrd="1" destOrd="0" presId="urn:microsoft.com/office/officeart/2005/8/layout/process4"/>
    <dgm:cxn modelId="{B2160FEF-0803-7D4E-B427-06A66B52E684}" type="presParOf" srcId="{F06A7400-56F0-B84F-A4E4-016997108F62}" destId="{C050095A-B390-0D4D-8F46-1E18188DE25D}" srcOrd="2" destOrd="0" presId="urn:microsoft.com/office/officeart/2005/8/layout/process4"/>
    <dgm:cxn modelId="{20509A26-CF74-7148-B50E-C5B0A74E336E}" type="presParOf" srcId="{C050095A-B390-0D4D-8F46-1E18188DE25D}" destId="{DF5A4DBB-B936-D74C-B814-614D8A07797E}" srcOrd="0" destOrd="0" presId="urn:microsoft.com/office/officeart/2005/8/layout/process4"/>
    <dgm:cxn modelId="{FD71A1E6-B245-7041-8585-BD57877B89BA}" type="presParOf" srcId="{C050095A-B390-0D4D-8F46-1E18188DE25D}" destId="{120D2ED8-A767-DA45-B9F3-912F918F39C8}" srcOrd="1" destOrd="0" presId="urn:microsoft.com/office/officeart/2005/8/layout/process4"/>
    <dgm:cxn modelId="{F0B7259A-A42C-7A48-94F7-43085D022C22}" type="presParOf" srcId="{C050095A-B390-0D4D-8F46-1E18188DE25D}" destId="{8E0DBA61-DE5D-6D45-AC89-DE4CE4114BF0}" srcOrd="2" destOrd="0" presId="urn:microsoft.com/office/officeart/2005/8/layout/process4"/>
    <dgm:cxn modelId="{39B0ED6F-9A29-A84B-890C-E3D6584CB3C5}" type="presParOf" srcId="{C050095A-B390-0D4D-8F46-1E18188DE25D}" destId="{23079CF4-EEB3-7846-B4B2-844D9DD4D40E}" srcOrd="3" destOrd="0" presId="urn:microsoft.com/office/officeart/2005/8/layout/process4"/>
    <dgm:cxn modelId="{0FD5486E-A7D2-A54B-AB87-0A77536A8790}" type="presParOf" srcId="{C050095A-B390-0D4D-8F46-1E18188DE25D}" destId="{C0849E56-46D0-4C4F-A3D4-DF5D97BD9D46}" srcOrd="4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030B9E-7172-40B2-AEC8-78A2FEEBCD29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9C16185-431C-4803-B43A-BFE93F1D49CA}">
      <dgm:prSet/>
      <dgm:spPr/>
      <dgm:t>
        <a:bodyPr/>
        <a:lstStyle/>
        <a:p>
          <a:r>
            <a:rPr lang="en-US">
              <a:latin typeface="Sabon LT Std" panose="02020602060506020403" pitchFamily="18" charset="0"/>
            </a:rPr>
            <a:t>What is the role of the WDC of Seattle King County?</a:t>
          </a:r>
        </a:p>
      </dgm:t>
    </dgm:pt>
    <dgm:pt modelId="{630D8D22-704A-478B-9EC7-170C6DF03644}" type="parTrans" cxnId="{109AB593-3270-4DFD-BD48-42D130521026}">
      <dgm:prSet/>
      <dgm:spPr/>
      <dgm:t>
        <a:bodyPr/>
        <a:lstStyle/>
        <a:p>
          <a:endParaRPr lang="en-US">
            <a:latin typeface="Sabon LT Std" panose="02020602060506020403" pitchFamily="18" charset="0"/>
          </a:endParaRPr>
        </a:p>
      </dgm:t>
    </dgm:pt>
    <dgm:pt modelId="{1118CE1E-C10F-4749-9534-4DD358495229}" type="sibTrans" cxnId="{109AB593-3270-4DFD-BD48-42D130521026}">
      <dgm:prSet/>
      <dgm:spPr/>
      <dgm:t>
        <a:bodyPr/>
        <a:lstStyle/>
        <a:p>
          <a:endParaRPr lang="en-US">
            <a:latin typeface="Sabon LT Std" panose="02020602060506020403" pitchFamily="18" charset="0"/>
          </a:endParaRPr>
        </a:p>
      </dgm:t>
    </dgm:pt>
    <dgm:pt modelId="{A0FB8344-41D7-41E0-8C29-D592A2F18920}">
      <dgm:prSet/>
      <dgm:spPr/>
      <dgm:t>
        <a:bodyPr/>
        <a:lstStyle/>
        <a:p>
          <a:r>
            <a:rPr lang="en-US">
              <a:latin typeface="Sabon LT Std" panose="02020602060506020403" pitchFamily="18" charset="0"/>
            </a:rPr>
            <a:t>The Workforce Development Council as the WIOA state board is directed with developing policies relating to the roles and contributions of the entities carrying out the one-stop partner programs and provide approaches to facilitating equitable and efficient cost allocation in such system.</a:t>
          </a:r>
        </a:p>
      </dgm:t>
    </dgm:pt>
    <dgm:pt modelId="{491955E4-E5FD-4D86-80D9-B3C50F786E69}" type="parTrans" cxnId="{6F5B7A29-6578-4ACB-BF85-E2CABC29B4AE}">
      <dgm:prSet/>
      <dgm:spPr/>
      <dgm:t>
        <a:bodyPr/>
        <a:lstStyle/>
        <a:p>
          <a:endParaRPr lang="en-US">
            <a:latin typeface="Sabon LT Std" panose="02020602060506020403" pitchFamily="18" charset="0"/>
          </a:endParaRPr>
        </a:p>
      </dgm:t>
    </dgm:pt>
    <dgm:pt modelId="{F2BF51A7-DC95-489D-82AC-61D3F72FFA82}" type="sibTrans" cxnId="{6F5B7A29-6578-4ACB-BF85-E2CABC29B4AE}">
      <dgm:prSet/>
      <dgm:spPr/>
      <dgm:t>
        <a:bodyPr/>
        <a:lstStyle/>
        <a:p>
          <a:endParaRPr lang="en-US">
            <a:latin typeface="Sabon LT Std" panose="02020602060506020403" pitchFamily="18" charset="0"/>
          </a:endParaRPr>
        </a:p>
      </dgm:t>
    </dgm:pt>
    <dgm:pt modelId="{81D14DD5-662A-6D41-94BD-D3ACC62A4263}" type="pres">
      <dgm:prSet presAssocID="{0E030B9E-7172-40B2-AEC8-78A2FEEBCD29}" presName="Name0" presStyleCnt="0">
        <dgm:presLayoutVars>
          <dgm:dir/>
          <dgm:animLvl val="lvl"/>
          <dgm:resizeHandles val="exact"/>
        </dgm:presLayoutVars>
      </dgm:prSet>
      <dgm:spPr/>
    </dgm:pt>
    <dgm:pt modelId="{FE2498C0-3B1D-2443-9A3E-582EC865E408}" type="pres">
      <dgm:prSet presAssocID="{A0FB8344-41D7-41E0-8C29-D592A2F18920}" presName="boxAndChildren" presStyleCnt="0"/>
      <dgm:spPr/>
    </dgm:pt>
    <dgm:pt modelId="{2F1AB937-8DA4-C94B-91FD-D97F0EC05600}" type="pres">
      <dgm:prSet presAssocID="{A0FB8344-41D7-41E0-8C29-D592A2F18920}" presName="parentTextBox" presStyleLbl="node1" presStyleIdx="0" presStyleCnt="2"/>
      <dgm:spPr/>
    </dgm:pt>
    <dgm:pt modelId="{6EEB27A9-1FCF-3245-877B-E47BEFA67760}" type="pres">
      <dgm:prSet presAssocID="{1118CE1E-C10F-4749-9534-4DD358495229}" presName="sp" presStyleCnt="0"/>
      <dgm:spPr/>
    </dgm:pt>
    <dgm:pt modelId="{BFA828AD-C9F8-CE44-9B37-91124B7426D5}" type="pres">
      <dgm:prSet presAssocID="{A9C16185-431C-4803-B43A-BFE93F1D49CA}" presName="arrowAndChildren" presStyleCnt="0"/>
      <dgm:spPr/>
    </dgm:pt>
    <dgm:pt modelId="{93DDE9DE-C656-734A-9DE8-29D390B22EA7}" type="pres">
      <dgm:prSet presAssocID="{A9C16185-431C-4803-B43A-BFE93F1D49CA}" presName="parentTextArrow" presStyleLbl="node1" presStyleIdx="1" presStyleCnt="2" custScaleY="32093"/>
      <dgm:spPr/>
    </dgm:pt>
  </dgm:ptLst>
  <dgm:cxnLst>
    <dgm:cxn modelId="{6F5B7A29-6578-4ACB-BF85-E2CABC29B4AE}" srcId="{0E030B9E-7172-40B2-AEC8-78A2FEEBCD29}" destId="{A0FB8344-41D7-41E0-8C29-D592A2F18920}" srcOrd="1" destOrd="0" parTransId="{491955E4-E5FD-4D86-80D9-B3C50F786E69}" sibTransId="{F2BF51A7-DC95-489D-82AC-61D3F72FFA82}"/>
    <dgm:cxn modelId="{65673337-EB57-764A-B33F-094FB1433809}" type="presOf" srcId="{A9C16185-431C-4803-B43A-BFE93F1D49CA}" destId="{93DDE9DE-C656-734A-9DE8-29D390B22EA7}" srcOrd="0" destOrd="0" presId="urn:microsoft.com/office/officeart/2005/8/layout/process4"/>
    <dgm:cxn modelId="{109AB593-3270-4DFD-BD48-42D130521026}" srcId="{0E030B9E-7172-40B2-AEC8-78A2FEEBCD29}" destId="{A9C16185-431C-4803-B43A-BFE93F1D49CA}" srcOrd="0" destOrd="0" parTransId="{630D8D22-704A-478B-9EC7-170C6DF03644}" sibTransId="{1118CE1E-C10F-4749-9534-4DD358495229}"/>
    <dgm:cxn modelId="{E55313D6-28C5-F64D-B3C9-7AA67206CA65}" type="presOf" srcId="{0E030B9E-7172-40B2-AEC8-78A2FEEBCD29}" destId="{81D14DD5-662A-6D41-94BD-D3ACC62A4263}" srcOrd="0" destOrd="0" presId="urn:microsoft.com/office/officeart/2005/8/layout/process4"/>
    <dgm:cxn modelId="{994F90E3-7300-014A-A978-131726219F02}" type="presOf" srcId="{A0FB8344-41D7-41E0-8C29-D592A2F18920}" destId="{2F1AB937-8DA4-C94B-91FD-D97F0EC05600}" srcOrd="0" destOrd="0" presId="urn:microsoft.com/office/officeart/2005/8/layout/process4"/>
    <dgm:cxn modelId="{7F98BAE7-3DD9-CF4C-8057-253B82A7BB17}" type="presParOf" srcId="{81D14DD5-662A-6D41-94BD-D3ACC62A4263}" destId="{FE2498C0-3B1D-2443-9A3E-582EC865E408}" srcOrd="0" destOrd="0" presId="urn:microsoft.com/office/officeart/2005/8/layout/process4"/>
    <dgm:cxn modelId="{61BD9772-23E0-EF4B-B780-9184B7CA1135}" type="presParOf" srcId="{FE2498C0-3B1D-2443-9A3E-582EC865E408}" destId="{2F1AB937-8DA4-C94B-91FD-D97F0EC05600}" srcOrd="0" destOrd="0" presId="urn:microsoft.com/office/officeart/2005/8/layout/process4"/>
    <dgm:cxn modelId="{C119CA43-4D81-064C-BC52-AA0A3374CDFA}" type="presParOf" srcId="{81D14DD5-662A-6D41-94BD-D3ACC62A4263}" destId="{6EEB27A9-1FCF-3245-877B-E47BEFA67760}" srcOrd="1" destOrd="0" presId="urn:microsoft.com/office/officeart/2005/8/layout/process4"/>
    <dgm:cxn modelId="{BB460938-8D85-DB48-AE10-6A3A22DD249D}" type="presParOf" srcId="{81D14DD5-662A-6D41-94BD-D3ACC62A4263}" destId="{BFA828AD-C9F8-CE44-9B37-91124B7426D5}" srcOrd="2" destOrd="0" presId="urn:microsoft.com/office/officeart/2005/8/layout/process4"/>
    <dgm:cxn modelId="{303703AA-8A84-0F45-9F8F-AC927CC48477}" type="presParOf" srcId="{BFA828AD-C9F8-CE44-9B37-91124B7426D5}" destId="{93DDE9DE-C656-734A-9DE8-29D390B22EA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98BF48-B3D5-47BA-B160-726B9136A24A}" type="doc">
      <dgm:prSet loTypeId="urn:microsoft.com/office/officeart/2005/8/layout/process4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F3E5DFB-0D76-4113-ABAD-4329D918E7BE}">
      <dgm:prSet/>
      <dgm:spPr/>
      <dgm:t>
        <a:bodyPr/>
        <a:lstStyle/>
        <a:p>
          <a:r>
            <a:rPr lang="en-US" b="1" dirty="0">
              <a:latin typeface="Sabon LT Std" panose="02020602060506020403" pitchFamily="18" charset="0"/>
            </a:rPr>
            <a:t>What is the basis of IFA Cost Sharing?</a:t>
          </a:r>
          <a:endParaRPr lang="en-US" dirty="0">
            <a:latin typeface="Sabon LT Std" panose="02020602060506020403" pitchFamily="18" charset="0"/>
          </a:endParaRPr>
        </a:p>
      </dgm:t>
    </dgm:pt>
    <dgm:pt modelId="{05A2DDC6-C363-4776-8E72-0913AA223637}" type="parTrans" cxnId="{3C036EA5-8037-4AE8-B90F-22B833E3C5F3}">
      <dgm:prSet/>
      <dgm:spPr/>
      <dgm:t>
        <a:bodyPr/>
        <a:lstStyle/>
        <a:p>
          <a:endParaRPr lang="en-US">
            <a:latin typeface="Sabon LT Std" panose="02020602060506020403" pitchFamily="18" charset="0"/>
          </a:endParaRPr>
        </a:p>
      </dgm:t>
    </dgm:pt>
    <dgm:pt modelId="{08B64E6B-9525-41FB-9F5A-C83E758F8747}" type="sibTrans" cxnId="{3C036EA5-8037-4AE8-B90F-22B833E3C5F3}">
      <dgm:prSet/>
      <dgm:spPr/>
      <dgm:t>
        <a:bodyPr/>
        <a:lstStyle/>
        <a:p>
          <a:endParaRPr lang="en-US">
            <a:latin typeface="Sabon LT Std" panose="02020602060506020403" pitchFamily="18" charset="0"/>
          </a:endParaRPr>
        </a:p>
      </dgm:t>
    </dgm:pt>
    <dgm:pt modelId="{E4947ADC-747E-4A85-8C0B-8B85CBDDC1D9}">
      <dgm:prSet/>
      <dgm:spPr/>
      <dgm:t>
        <a:bodyPr/>
        <a:lstStyle/>
        <a:p>
          <a:r>
            <a:rPr lang="en-US">
              <a:latin typeface="Sabon LT Std" panose="02020602060506020403" pitchFamily="18" charset="0"/>
            </a:rPr>
            <a:t>All partner contributions to the costs of operating and providing services within the one-stop center system must:</a:t>
          </a:r>
        </a:p>
      </dgm:t>
    </dgm:pt>
    <dgm:pt modelId="{FA8A398C-D681-40E2-B571-9C558B15508E}" type="parTrans" cxnId="{83324C71-8F97-4639-883D-58E3B2196F57}">
      <dgm:prSet/>
      <dgm:spPr/>
      <dgm:t>
        <a:bodyPr/>
        <a:lstStyle/>
        <a:p>
          <a:endParaRPr lang="en-US">
            <a:latin typeface="Sabon LT Std" panose="02020602060506020403" pitchFamily="18" charset="0"/>
          </a:endParaRPr>
        </a:p>
      </dgm:t>
    </dgm:pt>
    <dgm:pt modelId="{552D8029-3F41-431A-B2EF-4488728DBD79}" type="sibTrans" cxnId="{83324C71-8F97-4639-883D-58E3B2196F57}">
      <dgm:prSet/>
      <dgm:spPr/>
      <dgm:t>
        <a:bodyPr/>
        <a:lstStyle/>
        <a:p>
          <a:endParaRPr lang="en-US">
            <a:latin typeface="Sabon LT Std" panose="02020602060506020403" pitchFamily="18" charset="0"/>
          </a:endParaRPr>
        </a:p>
      </dgm:t>
    </dgm:pt>
    <dgm:pt modelId="{A5DBF22D-C4F4-4FD6-88F4-F07E8C693E3D}">
      <dgm:prSet/>
      <dgm:spPr/>
      <dgm:t>
        <a:bodyPr/>
        <a:lstStyle/>
        <a:p>
          <a:r>
            <a:rPr lang="en-US">
              <a:latin typeface="Sabon LT Std" panose="02020602060506020403" pitchFamily="18" charset="0"/>
            </a:rPr>
            <a:t>be proportionate to the relative benefits received,</a:t>
          </a:r>
        </a:p>
      </dgm:t>
    </dgm:pt>
    <dgm:pt modelId="{58643EFF-85D6-43D2-A6CB-3997B4C950A5}" type="parTrans" cxnId="{A0ECD3A7-2990-45F8-A644-4FC48E883C9E}">
      <dgm:prSet/>
      <dgm:spPr/>
      <dgm:t>
        <a:bodyPr/>
        <a:lstStyle/>
        <a:p>
          <a:endParaRPr lang="en-US">
            <a:latin typeface="Sabon LT Std" panose="02020602060506020403" pitchFamily="18" charset="0"/>
          </a:endParaRPr>
        </a:p>
      </dgm:t>
    </dgm:pt>
    <dgm:pt modelId="{9E33A29A-27C1-4560-A90E-720570E8556C}" type="sibTrans" cxnId="{A0ECD3A7-2990-45F8-A644-4FC48E883C9E}">
      <dgm:prSet/>
      <dgm:spPr/>
      <dgm:t>
        <a:bodyPr/>
        <a:lstStyle/>
        <a:p>
          <a:endParaRPr lang="en-US">
            <a:latin typeface="Sabon LT Std" panose="02020602060506020403" pitchFamily="18" charset="0"/>
          </a:endParaRPr>
        </a:p>
      </dgm:t>
    </dgm:pt>
    <dgm:pt modelId="{73ECB1F7-9E9F-4885-A6B3-E15AE1574294}">
      <dgm:prSet/>
      <dgm:spPr/>
      <dgm:t>
        <a:bodyPr/>
        <a:lstStyle/>
        <a:p>
          <a:r>
            <a:rPr lang="en-US">
              <a:latin typeface="Sabon LT Std" panose="02020602060506020403" pitchFamily="18" charset="0"/>
            </a:rPr>
            <a:t>adhere to the partner program’s federal authorizing statute, and</a:t>
          </a:r>
        </a:p>
      </dgm:t>
    </dgm:pt>
    <dgm:pt modelId="{C1C79390-97B3-4D1E-A42D-734F886C8310}" type="parTrans" cxnId="{31555955-1654-46D6-A5CC-3D8B0803B418}">
      <dgm:prSet/>
      <dgm:spPr/>
      <dgm:t>
        <a:bodyPr/>
        <a:lstStyle/>
        <a:p>
          <a:endParaRPr lang="en-US">
            <a:latin typeface="Sabon LT Std" panose="02020602060506020403" pitchFamily="18" charset="0"/>
          </a:endParaRPr>
        </a:p>
      </dgm:t>
    </dgm:pt>
    <dgm:pt modelId="{9EBA0B6D-7377-43D1-9F13-60E37220C0B5}" type="sibTrans" cxnId="{31555955-1654-46D6-A5CC-3D8B0803B418}">
      <dgm:prSet/>
      <dgm:spPr/>
      <dgm:t>
        <a:bodyPr/>
        <a:lstStyle/>
        <a:p>
          <a:endParaRPr lang="en-US">
            <a:latin typeface="Sabon LT Std" panose="02020602060506020403" pitchFamily="18" charset="0"/>
          </a:endParaRPr>
        </a:p>
      </dgm:t>
    </dgm:pt>
    <dgm:pt modelId="{440B9CFD-D3AB-40A8-84CA-C0839CF0F107}">
      <dgm:prSet/>
      <dgm:spPr/>
      <dgm:t>
        <a:bodyPr/>
        <a:lstStyle/>
        <a:p>
          <a:r>
            <a:rPr lang="en-US">
              <a:latin typeface="Sabon LT Std" panose="02020602060506020403" pitchFamily="18" charset="0"/>
            </a:rPr>
            <a:t>adhere to the Federal cost principles requiring that costs are reasonable, necessary and allocable.</a:t>
          </a:r>
        </a:p>
      </dgm:t>
    </dgm:pt>
    <dgm:pt modelId="{2BD3CE39-9C89-4EE6-8FAD-87945A8CEE5D}" type="parTrans" cxnId="{EA6BE490-1395-458F-A11F-DC1741BDEAB2}">
      <dgm:prSet/>
      <dgm:spPr/>
      <dgm:t>
        <a:bodyPr/>
        <a:lstStyle/>
        <a:p>
          <a:endParaRPr lang="en-US">
            <a:latin typeface="Sabon LT Std" panose="02020602060506020403" pitchFamily="18" charset="0"/>
          </a:endParaRPr>
        </a:p>
      </dgm:t>
    </dgm:pt>
    <dgm:pt modelId="{135619DD-E2F8-490B-85B1-E576FCB5DDD6}" type="sibTrans" cxnId="{EA6BE490-1395-458F-A11F-DC1741BDEAB2}">
      <dgm:prSet/>
      <dgm:spPr/>
      <dgm:t>
        <a:bodyPr/>
        <a:lstStyle/>
        <a:p>
          <a:endParaRPr lang="en-US">
            <a:latin typeface="Sabon LT Std" panose="02020602060506020403" pitchFamily="18" charset="0"/>
          </a:endParaRPr>
        </a:p>
      </dgm:t>
    </dgm:pt>
    <dgm:pt modelId="{59EC1A7D-5E4F-A441-B23C-FCA14C773313}" type="pres">
      <dgm:prSet presAssocID="{8598BF48-B3D5-47BA-B160-726B9136A24A}" presName="Name0" presStyleCnt="0">
        <dgm:presLayoutVars>
          <dgm:dir/>
          <dgm:animLvl val="lvl"/>
          <dgm:resizeHandles val="exact"/>
        </dgm:presLayoutVars>
      </dgm:prSet>
      <dgm:spPr/>
    </dgm:pt>
    <dgm:pt modelId="{350E6525-A8A2-4E4D-90D3-6220CDD5C0BA}" type="pres">
      <dgm:prSet presAssocID="{E4947ADC-747E-4A85-8C0B-8B85CBDDC1D9}" presName="boxAndChildren" presStyleCnt="0"/>
      <dgm:spPr/>
    </dgm:pt>
    <dgm:pt modelId="{BE42DB54-917A-A648-A4B3-E2E8AA32FAB3}" type="pres">
      <dgm:prSet presAssocID="{E4947ADC-747E-4A85-8C0B-8B85CBDDC1D9}" presName="parentTextBox" presStyleLbl="node1" presStyleIdx="0" presStyleCnt="2"/>
      <dgm:spPr/>
    </dgm:pt>
    <dgm:pt modelId="{E8C88259-F316-EB43-ACAF-8F887623D76F}" type="pres">
      <dgm:prSet presAssocID="{E4947ADC-747E-4A85-8C0B-8B85CBDDC1D9}" presName="entireBox" presStyleLbl="node1" presStyleIdx="0" presStyleCnt="2"/>
      <dgm:spPr/>
    </dgm:pt>
    <dgm:pt modelId="{4EA2B4BB-4B13-F84F-8728-A78CAB0B5709}" type="pres">
      <dgm:prSet presAssocID="{E4947ADC-747E-4A85-8C0B-8B85CBDDC1D9}" presName="descendantBox" presStyleCnt="0"/>
      <dgm:spPr/>
    </dgm:pt>
    <dgm:pt modelId="{7623E1F9-997B-1C44-AA85-BA2BB0853A92}" type="pres">
      <dgm:prSet presAssocID="{A5DBF22D-C4F4-4FD6-88F4-F07E8C693E3D}" presName="childTextBox" presStyleLbl="fgAccFollowNode1" presStyleIdx="0" presStyleCnt="3">
        <dgm:presLayoutVars>
          <dgm:bulletEnabled val="1"/>
        </dgm:presLayoutVars>
      </dgm:prSet>
      <dgm:spPr/>
    </dgm:pt>
    <dgm:pt modelId="{C4D16C34-91C4-1A4E-BB6B-6B5B0FB7BD2D}" type="pres">
      <dgm:prSet presAssocID="{73ECB1F7-9E9F-4885-A6B3-E15AE1574294}" presName="childTextBox" presStyleLbl="fgAccFollowNode1" presStyleIdx="1" presStyleCnt="3">
        <dgm:presLayoutVars>
          <dgm:bulletEnabled val="1"/>
        </dgm:presLayoutVars>
      </dgm:prSet>
      <dgm:spPr/>
    </dgm:pt>
    <dgm:pt modelId="{565B6753-97E9-524E-B623-6CA969B9CA09}" type="pres">
      <dgm:prSet presAssocID="{440B9CFD-D3AB-40A8-84CA-C0839CF0F107}" presName="childTextBox" presStyleLbl="fgAccFollowNode1" presStyleIdx="2" presStyleCnt="3">
        <dgm:presLayoutVars>
          <dgm:bulletEnabled val="1"/>
        </dgm:presLayoutVars>
      </dgm:prSet>
      <dgm:spPr/>
    </dgm:pt>
    <dgm:pt modelId="{76BD2FF8-C4A4-0146-9511-425781663674}" type="pres">
      <dgm:prSet presAssocID="{08B64E6B-9525-41FB-9F5A-C83E758F8747}" presName="sp" presStyleCnt="0"/>
      <dgm:spPr/>
    </dgm:pt>
    <dgm:pt modelId="{E310B131-2A00-F141-8A6E-7E46AE05CBF0}" type="pres">
      <dgm:prSet presAssocID="{0F3E5DFB-0D76-4113-ABAD-4329D918E7BE}" presName="arrowAndChildren" presStyleCnt="0"/>
      <dgm:spPr/>
    </dgm:pt>
    <dgm:pt modelId="{B6CF3A9A-9879-9F47-8627-809C58027D00}" type="pres">
      <dgm:prSet presAssocID="{0F3E5DFB-0D76-4113-ABAD-4329D918E7BE}" presName="parentTextArrow" presStyleLbl="node1" presStyleIdx="1" presStyleCnt="2" custScaleY="27205"/>
      <dgm:spPr/>
    </dgm:pt>
  </dgm:ptLst>
  <dgm:cxnLst>
    <dgm:cxn modelId="{3FD7C838-8776-5347-AD96-AE21BC56850D}" type="presOf" srcId="{440B9CFD-D3AB-40A8-84CA-C0839CF0F107}" destId="{565B6753-97E9-524E-B623-6CA969B9CA09}" srcOrd="0" destOrd="0" presId="urn:microsoft.com/office/officeart/2005/8/layout/process4"/>
    <dgm:cxn modelId="{31555955-1654-46D6-A5CC-3D8B0803B418}" srcId="{E4947ADC-747E-4A85-8C0B-8B85CBDDC1D9}" destId="{73ECB1F7-9E9F-4885-A6B3-E15AE1574294}" srcOrd="1" destOrd="0" parTransId="{C1C79390-97B3-4D1E-A42D-734F886C8310}" sibTransId="{9EBA0B6D-7377-43D1-9F13-60E37220C0B5}"/>
    <dgm:cxn modelId="{8799755A-A63B-E447-B6F9-50FAEE9BF37E}" type="presOf" srcId="{73ECB1F7-9E9F-4885-A6B3-E15AE1574294}" destId="{C4D16C34-91C4-1A4E-BB6B-6B5B0FB7BD2D}" srcOrd="0" destOrd="0" presId="urn:microsoft.com/office/officeart/2005/8/layout/process4"/>
    <dgm:cxn modelId="{83324C71-8F97-4639-883D-58E3B2196F57}" srcId="{8598BF48-B3D5-47BA-B160-726B9136A24A}" destId="{E4947ADC-747E-4A85-8C0B-8B85CBDDC1D9}" srcOrd="1" destOrd="0" parTransId="{FA8A398C-D681-40E2-B571-9C558B15508E}" sibTransId="{552D8029-3F41-431A-B2EF-4488728DBD79}"/>
    <dgm:cxn modelId="{F6702685-D401-BD44-ADEA-67CBB2C89916}" type="presOf" srcId="{A5DBF22D-C4F4-4FD6-88F4-F07E8C693E3D}" destId="{7623E1F9-997B-1C44-AA85-BA2BB0853A92}" srcOrd="0" destOrd="0" presId="urn:microsoft.com/office/officeart/2005/8/layout/process4"/>
    <dgm:cxn modelId="{EA6BE490-1395-458F-A11F-DC1741BDEAB2}" srcId="{E4947ADC-747E-4A85-8C0B-8B85CBDDC1D9}" destId="{440B9CFD-D3AB-40A8-84CA-C0839CF0F107}" srcOrd="2" destOrd="0" parTransId="{2BD3CE39-9C89-4EE6-8FAD-87945A8CEE5D}" sibTransId="{135619DD-E2F8-490B-85B1-E576FCB5DDD6}"/>
    <dgm:cxn modelId="{6499F8A1-91BE-BB47-B0A0-4F894B197171}" type="presOf" srcId="{0F3E5DFB-0D76-4113-ABAD-4329D918E7BE}" destId="{B6CF3A9A-9879-9F47-8627-809C58027D00}" srcOrd="0" destOrd="0" presId="urn:microsoft.com/office/officeart/2005/8/layout/process4"/>
    <dgm:cxn modelId="{3C036EA5-8037-4AE8-B90F-22B833E3C5F3}" srcId="{8598BF48-B3D5-47BA-B160-726B9136A24A}" destId="{0F3E5DFB-0D76-4113-ABAD-4329D918E7BE}" srcOrd="0" destOrd="0" parTransId="{05A2DDC6-C363-4776-8E72-0913AA223637}" sibTransId="{08B64E6B-9525-41FB-9F5A-C83E758F8747}"/>
    <dgm:cxn modelId="{A0ECD3A7-2990-45F8-A644-4FC48E883C9E}" srcId="{E4947ADC-747E-4A85-8C0B-8B85CBDDC1D9}" destId="{A5DBF22D-C4F4-4FD6-88F4-F07E8C693E3D}" srcOrd="0" destOrd="0" parTransId="{58643EFF-85D6-43D2-A6CB-3997B4C950A5}" sibTransId="{9E33A29A-27C1-4560-A90E-720570E8556C}"/>
    <dgm:cxn modelId="{920DE2CB-BC33-AE4D-958D-F489A1DB5230}" type="presOf" srcId="{E4947ADC-747E-4A85-8C0B-8B85CBDDC1D9}" destId="{E8C88259-F316-EB43-ACAF-8F887623D76F}" srcOrd="1" destOrd="0" presId="urn:microsoft.com/office/officeart/2005/8/layout/process4"/>
    <dgm:cxn modelId="{C4F0CEDD-F436-794E-84E1-3C1801C7832B}" type="presOf" srcId="{E4947ADC-747E-4A85-8C0B-8B85CBDDC1D9}" destId="{BE42DB54-917A-A648-A4B3-E2E8AA32FAB3}" srcOrd="0" destOrd="0" presId="urn:microsoft.com/office/officeart/2005/8/layout/process4"/>
    <dgm:cxn modelId="{2D1816DE-55ED-564D-B9D7-13A4B13651C5}" type="presOf" srcId="{8598BF48-B3D5-47BA-B160-726B9136A24A}" destId="{59EC1A7D-5E4F-A441-B23C-FCA14C773313}" srcOrd="0" destOrd="0" presId="urn:microsoft.com/office/officeart/2005/8/layout/process4"/>
    <dgm:cxn modelId="{A984EDD2-DF31-9944-AF44-C7A0746532A9}" type="presParOf" srcId="{59EC1A7D-5E4F-A441-B23C-FCA14C773313}" destId="{350E6525-A8A2-4E4D-90D3-6220CDD5C0BA}" srcOrd="0" destOrd="0" presId="urn:microsoft.com/office/officeart/2005/8/layout/process4"/>
    <dgm:cxn modelId="{A3C30877-AEAB-134F-823D-6313352D8E00}" type="presParOf" srcId="{350E6525-A8A2-4E4D-90D3-6220CDD5C0BA}" destId="{BE42DB54-917A-A648-A4B3-E2E8AA32FAB3}" srcOrd="0" destOrd="0" presId="urn:microsoft.com/office/officeart/2005/8/layout/process4"/>
    <dgm:cxn modelId="{C1A53883-F98A-904D-9621-CAA4A8E20865}" type="presParOf" srcId="{350E6525-A8A2-4E4D-90D3-6220CDD5C0BA}" destId="{E8C88259-F316-EB43-ACAF-8F887623D76F}" srcOrd="1" destOrd="0" presId="urn:microsoft.com/office/officeart/2005/8/layout/process4"/>
    <dgm:cxn modelId="{DD9FE03A-58BB-9A46-AE2C-299ED05F9FBD}" type="presParOf" srcId="{350E6525-A8A2-4E4D-90D3-6220CDD5C0BA}" destId="{4EA2B4BB-4B13-F84F-8728-A78CAB0B5709}" srcOrd="2" destOrd="0" presId="urn:microsoft.com/office/officeart/2005/8/layout/process4"/>
    <dgm:cxn modelId="{639E920C-E9CA-DA4E-852C-8851B95C1D67}" type="presParOf" srcId="{4EA2B4BB-4B13-F84F-8728-A78CAB0B5709}" destId="{7623E1F9-997B-1C44-AA85-BA2BB0853A92}" srcOrd="0" destOrd="0" presId="urn:microsoft.com/office/officeart/2005/8/layout/process4"/>
    <dgm:cxn modelId="{7F3FC1A2-8069-8A4D-973F-77F8EF56E9A2}" type="presParOf" srcId="{4EA2B4BB-4B13-F84F-8728-A78CAB0B5709}" destId="{C4D16C34-91C4-1A4E-BB6B-6B5B0FB7BD2D}" srcOrd="1" destOrd="0" presId="urn:microsoft.com/office/officeart/2005/8/layout/process4"/>
    <dgm:cxn modelId="{B548718C-6852-4946-8383-F81958EA2464}" type="presParOf" srcId="{4EA2B4BB-4B13-F84F-8728-A78CAB0B5709}" destId="{565B6753-97E9-524E-B623-6CA969B9CA09}" srcOrd="2" destOrd="0" presId="urn:microsoft.com/office/officeart/2005/8/layout/process4"/>
    <dgm:cxn modelId="{6DCB7B9E-6605-474D-A95E-BE1DA29F60BD}" type="presParOf" srcId="{59EC1A7D-5E4F-A441-B23C-FCA14C773313}" destId="{76BD2FF8-C4A4-0146-9511-425781663674}" srcOrd="1" destOrd="0" presId="urn:microsoft.com/office/officeart/2005/8/layout/process4"/>
    <dgm:cxn modelId="{16A8275F-6D89-2A49-AD74-3D72441F73DA}" type="presParOf" srcId="{59EC1A7D-5E4F-A441-B23C-FCA14C773313}" destId="{E310B131-2A00-F141-8A6E-7E46AE05CBF0}" srcOrd="2" destOrd="0" presId="urn:microsoft.com/office/officeart/2005/8/layout/process4"/>
    <dgm:cxn modelId="{0FF8963E-BEC2-EC4A-AB25-7049448B7035}" type="presParOf" srcId="{E310B131-2A00-F141-8A6E-7E46AE05CBF0}" destId="{B6CF3A9A-9879-9F47-8627-809C58027D0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F8B5FE-9F5A-4149-BB88-3A0AC8754033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D40C676-53FD-4524-9404-F3C1703BD6BA}">
      <dgm:prSet phldrT="[Text]" custT="1"/>
      <dgm:spPr>
        <a:solidFill>
          <a:srgbClr val="72ACD4"/>
        </a:solidFill>
      </dgm:spPr>
      <dgm:t>
        <a:bodyPr/>
        <a:lstStyle/>
        <a:p>
          <a:r>
            <a:rPr lang="en-US" sz="2000" b="1" dirty="0">
              <a:solidFill>
                <a:srgbClr val="343433"/>
              </a:solidFill>
              <a:latin typeface="Sabon LT Std" panose="02020602060506020403" pitchFamily="18" charset="0"/>
            </a:rPr>
            <a:t>Digital Equity    Asset Map</a:t>
          </a:r>
        </a:p>
      </dgm:t>
    </dgm:pt>
    <dgm:pt modelId="{61397C42-7B96-491B-A770-55DDCCA19CF1}" type="parTrans" cxnId="{1A6585C1-6124-46FD-81AE-17C744694BD2}">
      <dgm:prSet/>
      <dgm:spPr/>
      <dgm:t>
        <a:bodyPr/>
        <a:lstStyle/>
        <a:p>
          <a:endParaRPr lang="en-US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EAE3BF2B-D59B-4B1D-82B0-33C2220C3D98}" type="sibTrans" cxnId="{1A6585C1-6124-46FD-81AE-17C744694BD2}">
      <dgm:prSet/>
      <dgm:spPr/>
      <dgm:t>
        <a:bodyPr/>
        <a:lstStyle/>
        <a:p>
          <a:endParaRPr lang="en-US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084791C7-4F2D-4447-8151-81CD3D04C316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l">
            <a:buFont typeface="Wingdings" panose="05000000000000000000" pitchFamily="2" charset="2"/>
            <a:buChar char="Ø"/>
          </a:pPr>
          <a:r>
            <a:rPr lang="en-US" sz="1800" b="0" dirty="0">
              <a:solidFill>
                <a:srgbClr val="343433"/>
              </a:solidFill>
              <a:latin typeface="Sabon LT Std" panose="02020602060506020403" pitchFamily="18" charset="0"/>
            </a:rPr>
            <a:t>Support AJC staff, community partners and job seekers locate digital resources</a:t>
          </a:r>
        </a:p>
      </dgm:t>
    </dgm:pt>
    <dgm:pt modelId="{60E19CFB-574C-4573-A3C3-81E5CECA487F}" type="parTrans" cxnId="{706DAD81-4D1E-441A-A8D0-20A4AD60FAD0}">
      <dgm:prSet/>
      <dgm:spPr/>
      <dgm:t>
        <a:bodyPr/>
        <a:lstStyle/>
        <a:p>
          <a:endParaRPr lang="en-US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D9B28DCF-822F-4EE0-8231-E02B3731C603}" type="sibTrans" cxnId="{706DAD81-4D1E-441A-A8D0-20A4AD60FAD0}">
      <dgm:prSet/>
      <dgm:spPr/>
      <dgm:t>
        <a:bodyPr/>
        <a:lstStyle/>
        <a:p>
          <a:endParaRPr lang="en-US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001DDB2C-6A65-43FD-83B4-41A9F95FC498}">
      <dgm:prSet phldrT="[Text]" custT="1"/>
      <dgm:spPr>
        <a:solidFill>
          <a:srgbClr val="F2F9CD">
            <a:alpha val="89804"/>
          </a:srgbClr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800" b="0" dirty="0">
              <a:solidFill>
                <a:srgbClr val="343433"/>
              </a:solidFill>
              <a:latin typeface="Sabon LT Std" panose="02020602060506020403" pitchFamily="18" charset="0"/>
            </a:rPr>
            <a:t>Create a standard process and coordination to assess the digital needs of job seekers</a:t>
          </a:r>
        </a:p>
      </dgm:t>
    </dgm:pt>
    <dgm:pt modelId="{D9EFB6C1-1474-4011-9C9A-7369F35715B5}" type="parTrans" cxnId="{CC24EC6C-A498-4B99-B3E1-38F2B762781A}">
      <dgm:prSet/>
      <dgm:spPr/>
      <dgm:t>
        <a:bodyPr/>
        <a:lstStyle/>
        <a:p>
          <a:endParaRPr lang="en-US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29EADBE9-2A10-4E82-A12D-59B72E71B93B}" type="sibTrans" cxnId="{CC24EC6C-A498-4B99-B3E1-38F2B762781A}">
      <dgm:prSet/>
      <dgm:spPr/>
      <dgm:t>
        <a:bodyPr/>
        <a:lstStyle/>
        <a:p>
          <a:endParaRPr lang="en-US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AD2EA5D3-C1AA-4641-A4D4-87F1C786C8A4}">
      <dgm:prSet phldrT="[Text]" custT="1"/>
      <dgm:spPr>
        <a:solidFill>
          <a:srgbClr val="E1E427"/>
        </a:solidFill>
      </dgm:spPr>
      <dgm:t>
        <a:bodyPr/>
        <a:lstStyle/>
        <a:p>
          <a:r>
            <a:rPr lang="en-US" sz="2000" b="1" dirty="0">
              <a:solidFill>
                <a:srgbClr val="343433"/>
              </a:solidFill>
              <a:latin typeface="Sabon LT Std" panose="02020602060506020403" pitchFamily="18" charset="0"/>
            </a:rPr>
            <a:t>Digital Navigator Services</a:t>
          </a:r>
        </a:p>
      </dgm:t>
    </dgm:pt>
    <dgm:pt modelId="{2E42A326-808C-470F-BBD2-9A935BFA9909}" type="parTrans" cxnId="{819EE8FA-C916-4F4F-B023-5978955D9F90}">
      <dgm:prSet/>
      <dgm:spPr/>
      <dgm:t>
        <a:bodyPr/>
        <a:lstStyle/>
        <a:p>
          <a:endParaRPr lang="en-US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F9523917-1BC9-44E3-A00B-B0D88550DA04}" type="sibTrans" cxnId="{819EE8FA-C916-4F4F-B023-5978955D9F90}">
      <dgm:prSet/>
      <dgm:spPr/>
      <dgm:t>
        <a:bodyPr/>
        <a:lstStyle/>
        <a:p>
          <a:endParaRPr lang="en-US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C353BF34-E3B6-4F13-8337-3E4B9DA7E0F4}">
      <dgm:prSet phldrT="[Text]" custT="1"/>
      <dgm:spPr>
        <a:solidFill>
          <a:srgbClr val="F2F9CD">
            <a:alpha val="89804"/>
          </a:srgbClr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800" b="0" dirty="0">
              <a:solidFill>
                <a:srgbClr val="343433"/>
              </a:solidFill>
              <a:latin typeface="Sabon LT Std" panose="02020602060506020403" pitchFamily="18" charset="0"/>
            </a:rPr>
            <a:t>Provide regionally coordinated digital navigation services.</a:t>
          </a:r>
        </a:p>
      </dgm:t>
    </dgm:pt>
    <dgm:pt modelId="{3428D05A-4353-40D7-A19E-CAD89A82C2D2}" type="parTrans" cxnId="{30D68EED-D86E-454B-B8E5-7D1B1D6ABF63}">
      <dgm:prSet/>
      <dgm:spPr/>
      <dgm:t>
        <a:bodyPr/>
        <a:lstStyle/>
        <a:p>
          <a:endParaRPr lang="en-US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19424657-9037-4D0D-9284-4F6810D64865}" type="sibTrans" cxnId="{30D68EED-D86E-454B-B8E5-7D1B1D6ABF63}">
      <dgm:prSet/>
      <dgm:spPr/>
      <dgm:t>
        <a:bodyPr/>
        <a:lstStyle/>
        <a:p>
          <a:endParaRPr lang="en-US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B8C7F274-1836-490C-82B6-355353A50D52}">
      <dgm:prSet phldr="0" custT="1"/>
      <dgm:spPr>
        <a:solidFill>
          <a:srgbClr val="E1E427"/>
        </a:solidFill>
      </dgm:spPr>
      <dgm:t>
        <a:bodyPr/>
        <a:lstStyle/>
        <a:p>
          <a:r>
            <a:rPr lang="en-US" sz="2000" b="1" dirty="0">
              <a:solidFill>
                <a:srgbClr val="343433"/>
              </a:solidFill>
              <a:latin typeface="Sabon LT Std" panose="02020602060506020403" pitchFamily="18" charset="0"/>
            </a:rPr>
            <a:t>Digital Needs Assessment Tool</a:t>
          </a:r>
          <a:endParaRPr lang="en-US" sz="2000" dirty="0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11EAF670-FA06-4DD7-A205-1530D01D573E}" type="parTrans" cxnId="{211B62BB-E83C-4274-A711-0B6F98C31F0D}">
      <dgm:prSet/>
      <dgm:spPr/>
      <dgm:t>
        <a:bodyPr/>
        <a:lstStyle/>
        <a:p>
          <a:endParaRPr lang="en-US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66B81D05-5BD8-41E2-A3F4-8731C25C1352}" type="sibTrans" cxnId="{211B62BB-E83C-4274-A711-0B6F98C31F0D}">
      <dgm:prSet/>
      <dgm:spPr/>
      <dgm:t>
        <a:bodyPr/>
        <a:lstStyle/>
        <a:p>
          <a:endParaRPr lang="en-US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605F1401-A24B-42E5-B502-6198DD9AE2FB}">
      <dgm:prSet custT="1"/>
      <dgm:spPr>
        <a:solidFill>
          <a:srgbClr val="72ACD4"/>
        </a:solidFill>
      </dgm:spPr>
      <dgm:t>
        <a:bodyPr/>
        <a:lstStyle/>
        <a:p>
          <a:r>
            <a:rPr lang="en-US" sz="2000" b="1" dirty="0">
              <a:solidFill>
                <a:srgbClr val="343433"/>
              </a:solidFill>
              <a:latin typeface="Sabon LT Std" panose="02020602060506020403" pitchFamily="18" charset="0"/>
            </a:rPr>
            <a:t>Digital Equity  Survey</a:t>
          </a:r>
        </a:p>
      </dgm:t>
    </dgm:pt>
    <dgm:pt modelId="{0FE69B68-2349-40DC-B73D-C7C680D1675B}" type="parTrans" cxnId="{EB01137B-AE9F-44CA-B0F7-419BBFB3B22D}">
      <dgm:prSet/>
      <dgm:spPr/>
      <dgm:t>
        <a:bodyPr/>
        <a:lstStyle/>
        <a:p>
          <a:endParaRPr lang="en-US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C9CAF94E-C499-4394-AC17-F7FED0C869CB}" type="sibTrans" cxnId="{EB01137B-AE9F-44CA-B0F7-419BBFB3B22D}">
      <dgm:prSet/>
      <dgm:spPr/>
      <dgm:t>
        <a:bodyPr/>
        <a:lstStyle/>
        <a:p>
          <a:endParaRPr lang="en-US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6623B008-3685-48C0-861E-700AF63FF8E3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800" b="0" dirty="0">
              <a:solidFill>
                <a:srgbClr val="343433"/>
              </a:solidFill>
              <a:latin typeface="Sabon LT Std" panose="02020602060506020403" pitchFamily="18" charset="0"/>
            </a:rPr>
            <a:t>Understand the digital needs in our region</a:t>
          </a:r>
        </a:p>
      </dgm:t>
    </dgm:pt>
    <dgm:pt modelId="{D7E7DF25-7485-4D02-82DD-D72025923620}" type="parTrans" cxnId="{134FD1C5-3203-4924-9C66-B9B7477EBDB4}">
      <dgm:prSet/>
      <dgm:spPr/>
      <dgm:t>
        <a:bodyPr/>
        <a:lstStyle/>
        <a:p>
          <a:endParaRPr lang="en-US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77C01BC2-D41C-4D0F-B792-D0900146D716}" type="sibTrans" cxnId="{134FD1C5-3203-4924-9C66-B9B7477EBDB4}">
      <dgm:prSet/>
      <dgm:spPr/>
      <dgm:t>
        <a:bodyPr/>
        <a:lstStyle/>
        <a:p>
          <a:endParaRPr lang="en-US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B7794131-8A61-4FAC-B6B7-02D005C921A2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l">
            <a:buFont typeface="Wingdings" panose="05000000000000000000" pitchFamily="2" charset="2"/>
            <a:buChar char="Ø"/>
          </a:pPr>
          <a:r>
            <a:rPr lang="en-US" sz="1800" b="0" dirty="0">
              <a:solidFill>
                <a:srgbClr val="343433"/>
              </a:solidFill>
              <a:latin typeface="Sabon LT Std" panose="02020602060506020403" pitchFamily="18" charset="0"/>
            </a:rPr>
            <a:t>Advocate and advance digital inclusion efforts in our region</a:t>
          </a:r>
        </a:p>
      </dgm:t>
    </dgm:pt>
    <dgm:pt modelId="{2974D421-2567-4860-B207-BE33DE07C97E}" type="parTrans" cxnId="{F24E450A-FEC7-428B-84E5-05E41E0CCF16}">
      <dgm:prSet/>
      <dgm:spPr/>
      <dgm:t>
        <a:bodyPr/>
        <a:lstStyle/>
        <a:p>
          <a:endParaRPr lang="en-US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54A8B6DF-B911-40AC-98AC-E28775B94334}" type="sibTrans" cxnId="{F24E450A-FEC7-428B-84E5-05E41E0CCF16}">
      <dgm:prSet/>
      <dgm:spPr/>
      <dgm:t>
        <a:bodyPr/>
        <a:lstStyle/>
        <a:p>
          <a:endParaRPr lang="en-US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AB806E3A-B849-440B-BEE6-EBB743AE8B0F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l">
            <a:buFont typeface="Wingdings" panose="05000000000000000000" pitchFamily="2" charset="2"/>
            <a:buChar char="Ø"/>
          </a:pPr>
          <a:r>
            <a:rPr lang="en-US" sz="1800" b="0" dirty="0">
              <a:solidFill>
                <a:srgbClr val="343433"/>
              </a:solidFill>
              <a:latin typeface="Sabon LT Std" panose="02020602060506020403" pitchFamily="18" charset="0"/>
            </a:rPr>
            <a:t>Identify service gaps and lack of investments</a:t>
          </a:r>
        </a:p>
      </dgm:t>
    </dgm:pt>
    <dgm:pt modelId="{05D30FCD-B723-498C-9EAA-007F69567144}" type="parTrans" cxnId="{0240A02D-5DD7-4A90-B0D8-F74098D64EA3}">
      <dgm:prSet/>
      <dgm:spPr/>
      <dgm:t>
        <a:bodyPr/>
        <a:lstStyle/>
        <a:p>
          <a:endParaRPr lang="en-US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F0E7A0C4-9FCB-4B44-A691-87F2EF6E64B0}" type="sibTrans" cxnId="{0240A02D-5DD7-4A90-B0D8-F74098D64EA3}">
      <dgm:prSet/>
      <dgm:spPr/>
      <dgm:t>
        <a:bodyPr/>
        <a:lstStyle/>
        <a:p>
          <a:endParaRPr lang="en-US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D8129F66-E7D2-4277-A99D-7005F5A565F8}">
      <dgm:prSet phldrT="[Text]" custT="1"/>
      <dgm:spPr>
        <a:solidFill>
          <a:srgbClr val="F2F9CD">
            <a:alpha val="89804"/>
          </a:srgbClr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800" b="0" dirty="0">
              <a:solidFill>
                <a:srgbClr val="343433"/>
              </a:solidFill>
              <a:latin typeface="Sabon LT Std" panose="02020602060506020403" pitchFamily="18" charset="0"/>
            </a:rPr>
            <a:t>Ongoing analysis of assessment results</a:t>
          </a:r>
        </a:p>
      </dgm:t>
    </dgm:pt>
    <dgm:pt modelId="{1A9D5C4D-14C2-48A1-9365-49F4AB593F8A}" type="parTrans" cxnId="{1C707852-3696-4AC4-AE49-DE3B7CD5ABAD}">
      <dgm:prSet/>
      <dgm:spPr/>
      <dgm:t>
        <a:bodyPr/>
        <a:lstStyle/>
        <a:p>
          <a:endParaRPr lang="en-US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48CC2EB2-DE79-4071-B8B7-25EC564EDBE5}" type="sibTrans" cxnId="{1C707852-3696-4AC4-AE49-DE3B7CD5ABAD}">
      <dgm:prSet/>
      <dgm:spPr/>
      <dgm:t>
        <a:bodyPr/>
        <a:lstStyle/>
        <a:p>
          <a:endParaRPr lang="en-US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F1D64B5D-F1B8-486D-8077-CAA95C5CCD28}">
      <dgm:prSet phldrT="[Text]" custT="1"/>
      <dgm:spPr>
        <a:solidFill>
          <a:srgbClr val="F2F9CD">
            <a:alpha val="89804"/>
          </a:srgbClr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800" b="0" dirty="0">
              <a:solidFill>
                <a:srgbClr val="343433"/>
              </a:solidFill>
              <a:latin typeface="Sabon LT Std" panose="02020602060506020403" pitchFamily="18" charset="0"/>
            </a:rPr>
            <a:t>Target funding to support access to devices, the internet, and digital skills training</a:t>
          </a:r>
        </a:p>
      </dgm:t>
    </dgm:pt>
    <dgm:pt modelId="{FDA9BDD5-23ED-48A8-99A0-73722069AD3E}" type="parTrans" cxnId="{A55D069C-0834-42B4-A1DF-02780E3FF5DE}">
      <dgm:prSet/>
      <dgm:spPr/>
      <dgm:t>
        <a:bodyPr/>
        <a:lstStyle/>
        <a:p>
          <a:endParaRPr lang="en-US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3069CD1E-305F-4074-BFD2-CF04B2D3DCAF}" type="sibTrans" cxnId="{A55D069C-0834-42B4-A1DF-02780E3FF5DE}">
      <dgm:prSet/>
      <dgm:spPr/>
      <dgm:t>
        <a:bodyPr/>
        <a:lstStyle/>
        <a:p>
          <a:endParaRPr lang="en-US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C3F2821C-02DF-4823-9DD3-B0D260607868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800" b="0" dirty="0">
              <a:solidFill>
                <a:srgbClr val="343433"/>
              </a:solidFill>
              <a:latin typeface="Sabon LT Std" panose="02020602060506020403" pitchFamily="18" charset="0"/>
            </a:rPr>
            <a:t>Help develop digital equity recommendations</a:t>
          </a:r>
        </a:p>
      </dgm:t>
    </dgm:pt>
    <dgm:pt modelId="{9C9DD101-AD74-4D93-B378-8123F6ED5F96}" type="parTrans" cxnId="{B639C11B-74CA-440D-B9A7-565ADC58FF0A}">
      <dgm:prSet/>
      <dgm:spPr/>
      <dgm:t>
        <a:bodyPr/>
        <a:lstStyle/>
        <a:p>
          <a:endParaRPr lang="en-US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C23D8A31-0020-47F3-A7D3-5832BE871DC1}" type="sibTrans" cxnId="{B639C11B-74CA-440D-B9A7-565ADC58FF0A}">
      <dgm:prSet/>
      <dgm:spPr/>
      <dgm:t>
        <a:bodyPr/>
        <a:lstStyle/>
        <a:p>
          <a:endParaRPr lang="en-US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FA5F297B-899A-4189-8A17-AD4179F131C8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800" b="0" dirty="0">
              <a:solidFill>
                <a:srgbClr val="343433"/>
              </a:solidFill>
              <a:latin typeface="Sabon LT Std" panose="02020602060506020403" pitchFamily="18" charset="0"/>
            </a:rPr>
            <a:t>Inform policymakers about needed workforce investments</a:t>
          </a:r>
        </a:p>
      </dgm:t>
    </dgm:pt>
    <dgm:pt modelId="{D0470CE6-D77D-4DA7-A261-75504950E364}" type="parTrans" cxnId="{BF697DB2-23A3-4115-BACD-DA741514DF31}">
      <dgm:prSet/>
      <dgm:spPr/>
      <dgm:t>
        <a:bodyPr/>
        <a:lstStyle/>
        <a:p>
          <a:endParaRPr lang="en-US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33E2E6CC-28E1-4253-BAE5-35286410DA46}" type="sibTrans" cxnId="{BF697DB2-23A3-4115-BACD-DA741514DF31}">
      <dgm:prSet/>
      <dgm:spPr/>
      <dgm:t>
        <a:bodyPr/>
        <a:lstStyle/>
        <a:p>
          <a:endParaRPr lang="en-US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D1EFF050-20AB-465B-8BF3-43AC88A4F8C7}">
      <dgm:prSet phldrT="[Text]" custT="1"/>
      <dgm:spPr>
        <a:solidFill>
          <a:srgbClr val="F2F9CD">
            <a:alpha val="89804"/>
          </a:srgbClr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800" b="0" dirty="0">
              <a:solidFill>
                <a:srgbClr val="343433"/>
              </a:solidFill>
              <a:latin typeface="Sabon LT Std" panose="02020602060506020403" pitchFamily="18" charset="0"/>
            </a:rPr>
            <a:t>AmeriCorps Digital Navigators at AJCs provide digital skills training and one-on-one support to customers</a:t>
          </a:r>
        </a:p>
      </dgm:t>
    </dgm:pt>
    <dgm:pt modelId="{C987A68C-9273-4F90-B155-95C284254324}" type="parTrans" cxnId="{3FF9995B-1C3B-4057-ABF4-99BA4D52ACB5}">
      <dgm:prSet/>
      <dgm:spPr/>
      <dgm:t>
        <a:bodyPr/>
        <a:lstStyle/>
        <a:p>
          <a:endParaRPr lang="en-US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45584C3E-1659-409F-B2B3-27E159EA34F1}" type="sibTrans" cxnId="{3FF9995B-1C3B-4057-ABF4-99BA4D52ACB5}">
      <dgm:prSet/>
      <dgm:spPr/>
      <dgm:t>
        <a:bodyPr/>
        <a:lstStyle/>
        <a:p>
          <a:endParaRPr lang="en-US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4004A209-4803-4C9A-B0EE-DBD4364E7DC9}">
      <dgm:prSet phldrT="[Text]" custT="1"/>
      <dgm:spPr>
        <a:solidFill>
          <a:srgbClr val="F2F9CD">
            <a:alpha val="89804"/>
          </a:srgbClr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800" b="0" dirty="0">
              <a:solidFill>
                <a:srgbClr val="343433"/>
              </a:solidFill>
              <a:latin typeface="Sabon LT Std" panose="02020602060506020403" pitchFamily="18" charset="0"/>
            </a:rPr>
            <a:t>Partnership with Washington Service Corps, Washington State Library &amp; ESD</a:t>
          </a:r>
        </a:p>
      </dgm:t>
    </dgm:pt>
    <dgm:pt modelId="{115EA00A-44E6-456F-9948-C778A2EC4910}" type="parTrans" cxnId="{4FF57F9A-A102-4524-B590-0640C362040F}">
      <dgm:prSet/>
      <dgm:spPr/>
      <dgm:t>
        <a:bodyPr/>
        <a:lstStyle/>
        <a:p>
          <a:endParaRPr lang="en-US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1D2BA003-078D-4FBD-BDF0-BAAF81ABE841}" type="sibTrans" cxnId="{4FF57F9A-A102-4524-B590-0640C362040F}">
      <dgm:prSet/>
      <dgm:spPr/>
      <dgm:t>
        <a:bodyPr/>
        <a:lstStyle/>
        <a:p>
          <a:endParaRPr lang="en-US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25D40FCC-8FB5-4C2A-889E-A112DA3FF838}" type="pres">
      <dgm:prSet presAssocID="{D2F8B5FE-9F5A-4149-BB88-3A0AC8754033}" presName="Name0" presStyleCnt="0">
        <dgm:presLayoutVars>
          <dgm:dir/>
          <dgm:animLvl val="lvl"/>
          <dgm:resizeHandles val="exact"/>
        </dgm:presLayoutVars>
      </dgm:prSet>
      <dgm:spPr/>
    </dgm:pt>
    <dgm:pt modelId="{11B6D594-0E8E-47F0-B61A-F3429DE39B05}" type="pres">
      <dgm:prSet presAssocID="{AD2EA5D3-C1AA-4641-A4D4-87F1C786C8A4}" presName="composite" presStyleCnt="0"/>
      <dgm:spPr/>
    </dgm:pt>
    <dgm:pt modelId="{A453ECDC-B6E4-44A5-90EB-FA796D508B61}" type="pres">
      <dgm:prSet presAssocID="{AD2EA5D3-C1AA-4641-A4D4-87F1C786C8A4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A9F7C710-85B7-4924-A53D-EECC3B9A829C}" type="pres">
      <dgm:prSet presAssocID="{AD2EA5D3-C1AA-4641-A4D4-87F1C786C8A4}" presName="desTx" presStyleLbl="alignAccFollowNode1" presStyleIdx="0" presStyleCnt="4">
        <dgm:presLayoutVars>
          <dgm:bulletEnabled val="1"/>
        </dgm:presLayoutVars>
      </dgm:prSet>
      <dgm:spPr/>
    </dgm:pt>
    <dgm:pt modelId="{83F58692-1609-4AA6-8D02-896DB2546FAE}" type="pres">
      <dgm:prSet presAssocID="{F9523917-1BC9-44E3-A00B-B0D88550DA04}" presName="space" presStyleCnt="0"/>
      <dgm:spPr/>
    </dgm:pt>
    <dgm:pt modelId="{4BAB4927-7BF1-4DD1-B045-AB22242EB249}" type="pres">
      <dgm:prSet presAssocID="{FD40C676-53FD-4524-9404-F3C1703BD6BA}" presName="composite" presStyleCnt="0"/>
      <dgm:spPr/>
    </dgm:pt>
    <dgm:pt modelId="{1318DB50-3748-4286-A0A3-CFE5899E9348}" type="pres">
      <dgm:prSet presAssocID="{FD40C676-53FD-4524-9404-F3C1703BD6B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A36D5975-C357-4CEF-9C06-237A62C9C5D5}" type="pres">
      <dgm:prSet presAssocID="{FD40C676-53FD-4524-9404-F3C1703BD6BA}" presName="desTx" presStyleLbl="alignAccFollowNode1" presStyleIdx="1" presStyleCnt="4">
        <dgm:presLayoutVars>
          <dgm:bulletEnabled val="1"/>
        </dgm:presLayoutVars>
      </dgm:prSet>
      <dgm:spPr/>
    </dgm:pt>
    <dgm:pt modelId="{46AA9C64-EDDE-4AAE-9478-3CDB6E062A01}" type="pres">
      <dgm:prSet presAssocID="{EAE3BF2B-D59B-4B1D-82B0-33C2220C3D98}" presName="space" presStyleCnt="0"/>
      <dgm:spPr/>
    </dgm:pt>
    <dgm:pt modelId="{C7664873-B304-4E98-AD57-60389B63ECDA}" type="pres">
      <dgm:prSet presAssocID="{B8C7F274-1836-490C-82B6-355353A50D52}" presName="composite" presStyleCnt="0"/>
      <dgm:spPr/>
    </dgm:pt>
    <dgm:pt modelId="{3F22C658-FDE3-4DF5-B753-306F7E5FF933}" type="pres">
      <dgm:prSet presAssocID="{B8C7F274-1836-490C-82B6-355353A50D52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7DBDC602-3819-4761-8AA8-DF6E35E1DF30}" type="pres">
      <dgm:prSet presAssocID="{B8C7F274-1836-490C-82B6-355353A50D52}" presName="desTx" presStyleLbl="alignAccFollowNode1" presStyleIdx="2" presStyleCnt="4">
        <dgm:presLayoutVars>
          <dgm:bulletEnabled val="1"/>
        </dgm:presLayoutVars>
      </dgm:prSet>
      <dgm:spPr/>
    </dgm:pt>
    <dgm:pt modelId="{112727F0-CAD2-47FB-BBC1-44A583DEEC80}" type="pres">
      <dgm:prSet presAssocID="{66B81D05-5BD8-41E2-A3F4-8731C25C1352}" presName="space" presStyleCnt="0"/>
      <dgm:spPr/>
    </dgm:pt>
    <dgm:pt modelId="{D266A562-E7BB-4D47-86FE-BB75DB257AE7}" type="pres">
      <dgm:prSet presAssocID="{605F1401-A24B-42E5-B502-6198DD9AE2FB}" presName="composite" presStyleCnt="0"/>
      <dgm:spPr/>
    </dgm:pt>
    <dgm:pt modelId="{2F68CCAE-6E49-42BB-AA96-8FB960529865}" type="pres">
      <dgm:prSet presAssocID="{605F1401-A24B-42E5-B502-6198DD9AE2F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08B4BC8E-EEC1-423A-B7C1-F3BB359F831F}" type="pres">
      <dgm:prSet presAssocID="{605F1401-A24B-42E5-B502-6198DD9AE2FB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95FD9601-545F-47A5-8739-C094AEEC2388}" type="presOf" srcId="{001DDB2C-6A65-43FD-83B4-41A9F95FC498}" destId="{7DBDC602-3819-4761-8AA8-DF6E35E1DF30}" srcOrd="0" destOrd="0" presId="urn:microsoft.com/office/officeart/2005/8/layout/hList1"/>
    <dgm:cxn modelId="{ADA20506-DF59-41F5-92E5-4858FD1BD8B1}" type="presOf" srcId="{C353BF34-E3B6-4F13-8337-3E4B9DA7E0F4}" destId="{A9F7C710-85B7-4924-A53D-EECC3B9A829C}" srcOrd="0" destOrd="0" presId="urn:microsoft.com/office/officeart/2005/8/layout/hList1"/>
    <dgm:cxn modelId="{F24E450A-FEC7-428B-84E5-05E41E0CCF16}" srcId="{FD40C676-53FD-4524-9404-F3C1703BD6BA}" destId="{B7794131-8A61-4FAC-B6B7-02D005C921A2}" srcOrd="1" destOrd="0" parTransId="{2974D421-2567-4860-B207-BE33DE07C97E}" sibTransId="{54A8B6DF-B911-40AC-98AC-E28775B94334}"/>
    <dgm:cxn modelId="{B639C11B-74CA-440D-B9A7-565ADC58FF0A}" srcId="{605F1401-A24B-42E5-B502-6198DD9AE2FB}" destId="{C3F2821C-02DF-4823-9DD3-B0D260607868}" srcOrd="1" destOrd="0" parTransId="{9C9DD101-AD74-4D93-B378-8123F6ED5F96}" sibTransId="{C23D8A31-0020-47F3-A7D3-5832BE871DC1}"/>
    <dgm:cxn modelId="{B2929225-BB80-4E45-BC75-C75A16D5A8D1}" type="presOf" srcId="{FD40C676-53FD-4524-9404-F3C1703BD6BA}" destId="{1318DB50-3748-4286-A0A3-CFE5899E9348}" srcOrd="0" destOrd="0" presId="urn:microsoft.com/office/officeart/2005/8/layout/hList1"/>
    <dgm:cxn modelId="{EFCDB227-1E35-4D3E-B834-DAEBC6F04B9B}" type="presOf" srcId="{D2F8B5FE-9F5A-4149-BB88-3A0AC8754033}" destId="{25D40FCC-8FB5-4C2A-889E-A112DA3FF838}" srcOrd="0" destOrd="0" presId="urn:microsoft.com/office/officeart/2005/8/layout/hList1"/>
    <dgm:cxn modelId="{0240A02D-5DD7-4A90-B0D8-F74098D64EA3}" srcId="{FD40C676-53FD-4524-9404-F3C1703BD6BA}" destId="{AB806E3A-B849-440B-BEE6-EBB743AE8B0F}" srcOrd="2" destOrd="0" parTransId="{05D30FCD-B723-498C-9EAA-007F69567144}" sibTransId="{F0E7A0C4-9FCB-4B44-A691-87F2EF6E64B0}"/>
    <dgm:cxn modelId="{B09A062E-F161-4A36-9DB9-667BDD330AC6}" type="presOf" srcId="{605F1401-A24B-42E5-B502-6198DD9AE2FB}" destId="{2F68CCAE-6E49-42BB-AA96-8FB960529865}" srcOrd="0" destOrd="0" presId="urn:microsoft.com/office/officeart/2005/8/layout/hList1"/>
    <dgm:cxn modelId="{D83E8437-BD88-4D2F-B4B0-1E4A03A5D39F}" type="presOf" srcId="{F1D64B5D-F1B8-486D-8077-CAA95C5CCD28}" destId="{7DBDC602-3819-4761-8AA8-DF6E35E1DF30}" srcOrd="0" destOrd="2" presId="urn:microsoft.com/office/officeart/2005/8/layout/hList1"/>
    <dgm:cxn modelId="{DCA33939-5B24-4121-8CEC-1183F665799D}" type="presOf" srcId="{084791C7-4F2D-4447-8151-81CD3D04C316}" destId="{A36D5975-C357-4CEF-9C06-237A62C9C5D5}" srcOrd="0" destOrd="0" presId="urn:microsoft.com/office/officeart/2005/8/layout/hList1"/>
    <dgm:cxn modelId="{1C707852-3696-4AC4-AE49-DE3B7CD5ABAD}" srcId="{B8C7F274-1836-490C-82B6-355353A50D52}" destId="{D8129F66-E7D2-4277-A99D-7005F5A565F8}" srcOrd="1" destOrd="0" parTransId="{1A9D5C4D-14C2-48A1-9365-49F4AB593F8A}" sibTransId="{48CC2EB2-DE79-4071-B8B7-25EC564EDBE5}"/>
    <dgm:cxn modelId="{3FF9995B-1C3B-4057-ABF4-99BA4D52ACB5}" srcId="{AD2EA5D3-C1AA-4641-A4D4-87F1C786C8A4}" destId="{D1EFF050-20AB-465B-8BF3-43AC88A4F8C7}" srcOrd="2" destOrd="0" parTransId="{C987A68C-9273-4F90-B155-95C284254324}" sibTransId="{45584C3E-1659-409F-B2B3-27E159EA34F1}"/>
    <dgm:cxn modelId="{06FA3663-87C1-4837-AED6-778B81896CDE}" type="presOf" srcId="{D1EFF050-20AB-465B-8BF3-43AC88A4F8C7}" destId="{A9F7C710-85B7-4924-A53D-EECC3B9A829C}" srcOrd="0" destOrd="2" presId="urn:microsoft.com/office/officeart/2005/8/layout/hList1"/>
    <dgm:cxn modelId="{89770764-83F7-4CEC-B23C-4B8D93A5935F}" type="presOf" srcId="{B8C7F274-1836-490C-82B6-355353A50D52}" destId="{3F22C658-FDE3-4DF5-B753-306F7E5FF933}" srcOrd="0" destOrd="0" presId="urn:microsoft.com/office/officeart/2005/8/layout/hList1"/>
    <dgm:cxn modelId="{CC24EC6C-A498-4B99-B3E1-38F2B762781A}" srcId="{B8C7F274-1836-490C-82B6-355353A50D52}" destId="{001DDB2C-6A65-43FD-83B4-41A9F95FC498}" srcOrd="0" destOrd="0" parTransId="{D9EFB6C1-1474-4011-9C9A-7369F35715B5}" sibTransId="{29EADBE9-2A10-4E82-A12D-59B72E71B93B}"/>
    <dgm:cxn modelId="{A1384E73-4C7A-41DE-945E-7112D18692F1}" type="presOf" srcId="{4004A209-4803-4C9A-B0EE-DBD4364E7DC9}" destId="{A9F7C710-85B7-4924-A53D-EECC3B9A829C}" srcOrd="0" destOrd="1" presId="urn:microsoft.com/office/officeart/2005/8/layout/hList1"/>
    <dgm:cxn modelId="{400A3675-3307-4B1A-8D46-42C4367A1D95}" type="presOf" srcId="{AD2EA5D3-C1AA-4641-A4D4-87F1C786C8A4}" destId="{A453ECDC-B6E4-44A5-90EB-FA796D508B61}" srcOrd="0" destOrd="0" presId="urn:microsoft.com/office/officeart/2005/8/layout/hList1"/>
    <dgm:cxn modelId="{EB01137B-AE9F-44CA-B0F7-419BBFB3B22D}" srcId="{D2F8B5FE-9F5A-4149-BB88-3A0AC8754033}" destId="{605F1401-A24B-42E5-B502-6198DD9AE2FB}" srcOrd="3" destOrd="0" parTransId="{0FE69B68-2349-40DC-B73D-C7C680D1675B}" sibTransId="{C9CAF94E-C499-4394-AC17-F7FED0C869CB}"/>
    <dgm:cxn modelId="{706DAD81-4D1E-441A-A8D0-20A4AD60FAD0}" srcId="{FD40C676-53FD-4524-9404-F3C1703BD6BA}" destId="{084791C7-4F2D-4447-8151-81CD3D04C316}" srcOrd="0" destOrd="0" parTransId="{60E19CFB-574C-4573-A3C3-81E5CECA487F}" sibTransId="{D9B28DCF-822F-4EE0-8231-E02B3731C603}"/>
    <dgm:cxn modelId="{7B988487-DA0C-49A3-9B47-4C796E6C493C}" type="presOf" srcId="{FA5F297B-899A-4189-8A17-AD4179F131C8}" destId="{08B4BC8E-EEC1-423A-B7C1-F3BB359F831F}" srcOrd="0" destOrd="2" presId="urn:microsoft.com/office/officeart/2005/8/layout/hList1"/>
    <dgm:cxn modelId="{6FF40E89-5015-46B4-A5F3-18D39A05A219}" type="presOf" srcId="{C3F2821C-02DF-4823-9DD3-B0D260607868}" destId="{08B4BC8E-EEC1-423A-B7C1-F3BB359F831F}" srcOrd="0" destOrd="1" presId="urn:microsoft.com/office/officeart/2005/8/layout/hList1"/>
    <dgm:cxn modelId="{4FF57F9A-A102-4524-B590-0640C362040F}" srcId="{AD2EA5D3-C1AA-4641-A4D4-87F1C786C8A4}" destId="{4004A209-4803-4C9A-B0EE-DBD4364E7DC9}" srcOrd="1" destOrd="0" parTransId="{115EA00A-44E6-456F-9948-C778A2EC4910}" sibTransId="{1D2BA003-078D-4FBD-BDF0-BAAF81ABE841}"/>
    <dgm:cxn modelId="{A55D069C-0834-42B4-A1DF-02780E3FF5DE}" srcId="{B8C7F274-1836-490C-82B6-355353A50D52}" destId="{F1D64B5D-F1B8-486D-8077-CAA95C5CCD28}" srcOrd="2" destOrd="0" parTransId="{FDA9BDD5-23ED-48A8-99A0-73722069AD3E}" sibTransId="{3069CD1E-305F-4074-BFD2-CF04B2D3DCAF}"/>
    <dgm:cxn modelId="{5F98A4AC-2257-4816-87BE-0481AD438598}" type="presOf" srcId="{B7794131-8A61-4FAC-B6B7-02D005C921A2}" destId="{A36D5975-C357-4CEF-9C06-237A62C9C5D5}" srcOrd="0" destOrd="1" presId="urn:microsoft.com/office/officeart/2005/8/layout/hList1"/>
    <dgm:cxn modelId="{BF697DB2-23A3-4115-BACD-DA741514DF31}" srcId="{605F1401-A24B-42E5-B502-6198DD9AE2FB}" destId="{FA5F297B-899A-4189-8A17-AD4179F131C8}" srcOrd="2" destOrd="0" parTransId="{D0470CE6-D77D-4DA7-A261-75504950E364}" sibTransId="{33E2E6CC-28E1-4253-BAE5-35286410DA46}"/>
    <dgm:cxn modelId="{232031BB-C55E-4BA2-BBAE-A4D3E6EEB04B}" type="presOf" srcId="{D8129F66-E7D2-4277-A99D-7005F5A565F8}" destId="{7DBDC602-3819-4761-8AA8-DF6E35E1DF30}" srcOrd="0" destOrd="1" presId="urn:microsoft.com/office/officeart/2005/8/layout/hList1"/>
    <dgm:cxn modelId="{211B62BB-E83C-4274-A711-0B6F98C31F0D}" srcId="{D2F8B5FE-9F5A-4149-BB88-3A0AC8754033}" destId="{B8C7F274-1836-490C-82B6-355353A50D52}" srcOrd="2" destOrd="0" parTransId="{11EAF670-FA06-4DD7-A205-1530D01D573E}" sibTransId="{66B81D05-5BD8-41E2-A3F4-8731C25C1352}"/>
    <dgm:cxn modelId="{1A6585C1-6124-46FD-81AE-17C744694BD2}" srcId="{D2F8B5FE-9F5A-4149-BB88-3A0AC8754033}" destId="{FD40C676-53FD-4524-9404-F3C1703BD6BA}" srcOrd="1" destOrd="0" parTransId="{61397C42-7B96-491B-A770-55DDCCA19CF1}" sibTransId="{EAE3BF2B-D59B-4B1D-82B0-33C2220C3D98}"/>
    <dgm:cxn modelId="{134FD1C5-3203-4924-9C66-B9B7477EBDB4}" srcId="{605F1401-A24B-42E5-B502-6198DD9AE2FB}" destId="{6623B008-3685-48C0-861E-700AF63FF8E3}" srcOrd="0" destOrd="0" parTransId="{D7E7DF25-7485-4D02-82DD-D72025923620}" sibTransId="{77C01BC2-D41C-4D0F-B792-D0900146D716}"/>
    <dgm:cxn modelId="{4658C0DE-4016-4541-BA8E-69C7BCC60A39}" type="presOf" srcId="{6623B008-3685-48C0-861E-700AF63FF8E3}" destId="{08B4BC8E-EEC1-423A-B7C1-F3BB359F831F}" srcOrd="0" destOrd="0" presId="urn:microsoft.com/office/officeart/2005/8/layout/hList1"/>
    <dgm:cxn modelId="{30D68EED-D86E-454B-B8E5-7D1B1D6ABF63}" srcId="{AD2EA5D3-C1AA-4641-A4D4-87F1C786C8A4}" destId="{C353BF34-E3B6-4F13-8337-3E4B9DA7E0F4}" srcOrd="0" destOrd="0" parTransId="{3428D05A-4353-40D7-A19E-CAD89A82C2D2}" sibTransId="{19424657-9037-4D0D-9284-4F6810D64865}"/>
    <dgm:cxn modelId="{819EE8FA-C916-4F4F-B023-5978955D9F90}" srcId="{D2F8B5FE-9F5A-4149-BB88-3A0AC8754033}" destId="{AD2EA5D3-C1AA-4641-A4D4-87F1C786C8A4}" srcOrd="0" destOrd="0" parTransId="{2E42A326-808C-470F-BBD2-9A935BFA9909}" sibTransId="{F9523917-1BC9-44E3-A00B-B0D88550DA04}"/>
    <dgm:cxn modelId="{7CDF76FB-3280-41E0-BD65-37BBF1B7778F}" type="presOf" srcId="{AB806E3A-B849-440B-BEE6-EBB743AE8B0F}" destId="{A36D5975-C357-4CEF-9C06-237A62C9C5D5}" srcOrd="0" destOrd="2" presId="urn:microsoft.com/office/officeart/2005/8/layout/hList1"/>
    <dgm:cxn modelId="{BB06370D-7A54-47D8-81D0-D23E7C4E8E64}" type="presParOf" srcId="{25D40FCC-8FB5-4C2A-889E-A112DA3FF838}" destId="{11B6D594-0E8E-47F0-B61A-F3429DE39B05}" srcOrd="0" destOrd="0" presId="urn:microsoft.com/office/officeart/2005/8/layout/hList1"/>
    <dgm:cxn modelId="{0868D912-DC5C-4F79-BF4D-AC9BEAC79306}" type="presParOf" srcId="{11B6D594-0E8E-47F0-B61A-F3429DE39B05}" destId="{A453ECDC-B6E4-44A5-90EB-FA796D508B61}" srcOrd="0" destOrd="0" presId="urn:microsoft.com/office/officeart/2005/8/layout/hList1"/>
    <dgm:cxn modelId="{74C91E3C-8B04-4CC1-AD4E-B088D3E91DA3}" type="presParOf" srcId="{11B6D594-0E8E-47F0-B61A-F3429DE39B05}" destId="{A9F7C710-85B7-4924-A53D-EECC3B9A829C}" srcOrd="1" destOrd="0" presId="urn:microsoft.com/office/officeart/2005/8/layout/hList1"/>
    <dgm:cxn modelId="{08FA83CB-E285-46D6-A8AC-821D55E80E2F}" type="presParOf" srcId="{25D40FCC-8FB5-4C2A-889E-A112DA3FF838}" destId="{83F58692-1609-4AA6-8D02-896DB2546FAE}" srcOrd="1" destOrd="0" presId="urn:microsoft.com/office/officeart/2005/8/layout/hList1"/>
    <dgm:cxn modelId="{639AB18F-6811-4423-AA85-290A212B12EB}" type="presParOf" srcId="{25D40FCC-8FB5-4C2A-889E-A112DA3FF838}" destId="{4BAB4927-7BF1-4DD1-B045-AB22242EB249}" srcOrd="2" destOrd="0" presId="urn:microsoft.com/office/officeart/2005/8/layout/hList1"/>
    <dgm:cxn modelId="{D1607285-2476-4679-BA5A-0CAA7862F9BA}" type="presParOf" srcId="{4BAB4927-7BF1-4DD1-B045-AB22242EB249}" destId="{1318DB50-3748-4286-A0A3-CFE5899E9348}" srcOrd="0" destOrd="0" presId="urn:microsoft.com/office/officeart/2005/8/layout/hList1"/>
    <dgm:cxn modelId="{13B96F10-EB07-408E-84BE-2E188C1D6FFC}" type="presParOf" srcId="{4BAB4927-7BF1-4DD1-B045-AB22242EB249}" destId="{A36D5975-C357-4CEF-9C06-237A62C9C5D5}" srcOrd="1" destOrd="0" presId="urn:microsoft.com/office/officeart/2005/8/layout/hList1"/>
    <dgm:cxn modelId="{3BBAF750-0B6F-44CE-9D0F-9E35241C018D}" type="presParOf" srcId="{25D40FCC-8FB5-4C2A-889E-A112DA3FF838}" destId="{46AA9C64-EDDE-4AAE-9478-3CDB6E062A01}" srcOrd="3" destOrd="0" presId="urn:microsoft.com/office/officeart/2005/8/layout/hList1"/>
    <dgm:cxn modelId="{5FBE685A-ABA8-4838-AC2D-0A0F5D270B31}" type="presParOf" srcId="{25D40FCC-8FB5-4C2A-889E-A112DA3FF838}" destId="{C7664873-B304-4E98-AD57-60389B63ECDA}" srcOrd="4" destOrd="0" presId="urn:microsoft.com/office/officeart/2005/8/layout/hList1"/>
    <dgm:cxn modelId="{5C3B0AC4-EF1E-4207-ADCC-87A2EE1176AF}" type="presParOf" srcId="{C7664873-B304-4E98-AD57-60389B63ECDA}" destId="{3F22C658-FDE3-4DF5-B753-306F7E5FF933}" srcOrd="0" destOrd="0" presId="urn:microsoft.com/office/officeart/2005/8/layout/hList1"/>
    <dgm:cxn modelId="{61D0FC39-6A38-48C8-B75F-2FE419232CC9}" type="presParOf" srcId="{C7664873-B304-4E98-AD57-60389B63ECDA}" destId="{7DBDC602-3819-4761-8AA8-DF6E35E1DF30}" srcOrd="1" destOrd="0" presId="urn:microsoft.com/office/officeart/2005/8/layout/hList1"/>
    <dgm:cxn modelId="{AE3A3AB2-CD99-4EEC-8AC2-837BE9FB7C62}" type="presParOf" srcId="{25D40FCC-8FB5-4C2A-889E-A112DA3FF838}" destId="{112727F0-CAD2-47FB-BBC1-44A583DEEC80}" srcOrd="5" destOrd="0" presId="urn:microsoft.com/office/officeart/2005/8/layout/hList1"/>
    <dgm:cxn modelId="{68457266-73F8-49AC-8D6B-5A0DE59D5673}" type="presParOf" srcId="{25D40FCC-8FB5-4C2A-889E-A112DA3FF838}" destId="{D266A562-E7BB-4D47-86FE-BB75DB257AE7}" srcOrd="6" destOrd="0" presId="urn:microsoft.com/office/officeart/2005/8/layout/hList1"/>
    <dgm:cxn modelId="{BE32CA90-337A-425C-B1FE-8D044E2930D9}" type="presParOf" srcId="{D266A562-E7BB-4D47-86FE-BB75DB257AE7}" destId="{2F68CCAE-6E49-42BB-AA96-8FB960529865}" srcOrd="0" destOrd="0" presId="urn:microsoft.com/office/officeart/2005/8/layout/hList1"/>
    <dgm:cxn modelId="{61DE2F3A-CC48-4C5F-9D22-EFC733727B1B}" type="presParOf" srcId="{D266A562-E7BB-4D47-86FE-BB75DB257AE7}" destId="{08B4BC8E-EEC1-423A-B7C1-F3BB359F831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AB07F5-13B0-41DC-A704-DBAD4C8006FC}" type="doc">
      <dgm:prSet loTypeId="urn:microsoft.com/office/officeart/2011/layout/Tab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0B4D69D-7873-4566-BA45-D2A9CBDDF64B}">
      <dgm:prSet phldrT="[Text]" custT="1"/>
      <dgm:spPr/>
      <dgm:t>
        <a:bodyPr/>
        <a:lstStyle/>
        <a:p>
          <a:r>
            <a:rPr lang="en-US" sz="1200" b="1" dirty="0">
              <a:solidFill>
                <a:srgbClr val="343433"/>
              </a:solidFill>
              <a:latin typeface="Sabon LT Std" panose="02020602060506020403" pitchFamily="18" charset="0"/>
            </a:rPr>
            <a:t>Digital Navigator Services</a:t>
          </a:r>
        </a:p>
      </dgm:t>
    </dgm:pt>
    <dgm:pt modelId="{4C473651-5CEC-44B0-9759-148F22950836}" type="parTrans" cxnId="{AF773487-9AF9-4255-A0F6-A3B56DE29FD3}">
      <dgm:prSet/>
      <dgm:spPr/>
      <dgm:t>
        <a:bodyPr/>
        <a:lstStyle/>
        <a:p>
          <a:endParaRPr lang="en-US" b="1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6095E61B-66B5-4716-BF79-B0B1B824EA4F}" type="sibTrans" cxnId="{AF773487-9AF9-4255-A0F6-A3B56DE29FD3}">
      <dgm:prSet/>
      <dgm:spPr/>
      <dgm:t>
        <a:bodyPr/>
        <a:lstStyle/>
        <a:p>
          <a:endParaRPr lang="en-US" b="1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FF8C8631-76FB-45A3-B173-41FF09BD4589}">
      <dgm:prSet phldrT="[Text]" custT="1"/>
      <dgm:spPr>
        <a:solidFill>
          <a:srgbClr val="E1E427"/>
        </a:solidFill>
      </dgm:spPr>
      <dgm:t>
        <a:bodyPr/>
        <a:lstStyle/>
        <a:p>
          <a:r>
            <a:rPr lang="en-US" sz="1200" b="1" dirty="0">
              <a:solidFill>
                <a:srgbClr val="343433"/>
              </a:solidFill>
              <a:latin typeface="Sabon LT Std" panose="02020602060506020403" pitchFamily="18" charset="0"/>
            </a:rPr>
            <a:t>Digital Skills Training</a:t>
          </a:r>
        </a:p>
      </dgm:t>
    </dgm:pt>
    <dgm:pt modelId="{28424BBE-83AD-43DF-AB5F-5E0BBAFD5CE7}" type="parTrans" cxnId="{C6CAD805-85C5-4E1A-A9B1-867A85C360F5}">
      <dgm:prSet/>
      <dgm:spPr/>
      <dgm:t>
        <a:bodyPr/>
        <a:lstStyle/>
        <a:p>
          <a:endParaRPr lang="en-US" b="1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9D8AA7EA-A3E6-4DA2-9380-F1C7BDEEB900}" type="sibTrans" cxnId="{C6CAD805-85C5-4E1A-A9B1-867A85C360F5}">
      <dgm:prSet/>
      <dgm:spPr/>
      <dgm:t>
        <a:bodyPr/>
        <a:lstStyle/>
        <a:p>
          <a:endParaRPr lang="en-US" b="1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5D173003-19F3-4FC1-AB7C-4559F7DE085C}">
      <dgm:prSet phldrT="[Text]" custT="1"/>
      <dgm:spPr/>
      <dgm:t>
        <a:bodyPr/>
        <a:lstStyle/>
        <a:p>
          <a:r>
            <a:rPr lang="en-US" sz="1200" b="1" dirty="0">
              <a:solidFill>
                <a:srgbClr val="343433"/>
              </a:solidFill>
              <a:latin typeface="Sabon LT Std" panose="02020602060506020403" pitchFamily="18" charset="0"/>
            </a:rPr>
            <a:t>Affordable Connectivity Program Outreach</a:t>
          </a:r>
        </a:p>
      </dgm:t>
    </dgm:pt>
    <dgm:pt modelId="{D852151D-1C68-43BA-B5BB-DB86391B2E92}" type="parTrans" cxnId="{A93DD1CF-72C0-49ED-AA81-2531AC172E87}">
      <dgm:prSet/>
      <dgm:spPr/>
      <dgm:t>
        <a:bodyPr/>
        <a:lstStyle/>
        <a:p>
          <a:endParaRPr lang="en-US" b="1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BAF2EB9E-AECD-4D6F-B5D8-3945D9881821}" type="sibTrans" cxnId="{A93DD1CF-72C0-49ED-AA81-2531AC172E87}">
      <dgm:prSet/>
      <dgm:spPr/>
      <dgm:t>
        <a:bodyPr/>
        <a:lstStyle/>
        <a:p>
          <a:endParaRPr lang="en-US" b="1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26DAC3B1-CE27-4810-BC79-00ACB397B74E}">
      <dgm:prSet custT="1"/>
      <dgm:spPr>
        <a:solidFill>
          <a:srgbClr val="72ACD4"/>
        </a:solidFill>
      </dgm:spPr>
      <dgm:t>
        <a:bodyPr/>
        <a:lstStyle/>
        <a:p>
          <a:r>
            <a:rPr lang="en-US" sz="1200" b="1" dirty="0">
              <a:solidFill>
                <a:srgbClr val="343433"/>
              </a:solidFill>
              <a:latin typeface="Sabon LT Std" panose="02020602060506020403" pitchFamily="18" charset="0"/>
            </a:rPr>
            <a:t>Device Distribution Hotspots &amp; Laptops</a:t>
          </a:r>
        </a:p>
      </dgm:t>
    </dgm:pt>
    <dgm:pt modelId="{BBB52E48-A128-4CD8-B1CA-27C1D5041F99}" type="parTrans" cxnId="{189D5005-7B75-4A26-A315-A1A93AD8FE99}">
      <dgm:prSet/>
      <dgm:spPr/>
      <dgm:t>
        <a:bodyPr/>
        <a:lstStyle/>
        <a:p>
          <a:endParaRPr lang="en-US" b="1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D459F815-880F-49EA-AF73-13206C669F35}" type="sibTrans" cxnId="{189D5005-7B75-4A26-A315-A1A93AD8FE99}">
      <dgm:prSet/>
      <dgm:spPr/>
      <dgm:t>
        <a:bodyPr/>
        <a:lstStyle/>
        <a:p>
          <a:endParaRPr lang="en-US" b="1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F314B481-2535-48AF-BE37-7557EDAC0018}" type="pres">
      <dgm:prSet presAssocID="{5DAB07F5-13B0-41DC-A704-DBAD4C8006FC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127E278F-918E-48AE-BB45-21307A68430C}" type="pres">
      <dgm:prSet presAssocID="{B0B4D69D-7873-4566-BA45-D2A9CBDDF64B}" presName="composite" presStyleCnt="0"/>
      <dgm:spPr/>
    </dgm:pt>
    <dgm:pt modelId="{487B2E07-0101-44E0-AFC2-51907A205C70}" type="pres">
      <dgm:prSet presAssocID="{B0B4D69D-7873-4566-BA45-D2A9CBDDF64B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FF25744C-BD3F-42E2-9AD7-6B560EE4FADC}" type="pres">
      <dgm:prSet presAssocID="{B0B4D69D-7873-4566-BA45-D2A9CBDDF64B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</dgm:pt>
    <dgm:pt modelId="{73B1834D-3306-4DF5-A49D-FE7272393BB3}" type="pres">
      <dgm:prSet presAssocID="{B0B4D69D-7873-4566-BA45-D2A9CBDDF64B}" presName="Accent" presStyleLbl="parChTrans1D1" presStyleIdx="0" presStyleCnt="4"/>
      <dgm:spPr/>
    </dgm:pt>
    <dgm:pt modelId="{71C5B9C0-3CCE-44DE-ADE7-16FC28BBF43C}" type="pres">
      <dgm:prSet presAssocID="{6095E61B-66B5-4716-BF79-B0B1B824EA4F}" presName="sibTrans" presStyleCnt="0"/>
      <dgm:spPr/>
    </dgm:pt>
    <dgm:pt modelId="{8E00BAC5-CA66-4EA6-9A61-AC94B4D0CE39}" type="pres">
      <dgm:prSet presAssocID="{FF8C8631-76FB-45A3-B173-41FF09BD4589}" presName="composite" presStyleCnt="0"/>
      <dgm:spPr/>
    </dgm:pt>
    <dgm:pt modelId="{674A4D49-8B36-4FD0-AD32-D6F569A88853}" type="pres">
      <dgm:prSet presAssocID="{FF8C8631-76FB-45A3-B173-41FF09BD4589}" presName="First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DEC0BC2E-48F3-49F1-847F-F9539FC9C89F}" type="pres">
      <dgm:prSet presAssocID="{FF8C8631-76FB-45A3-B173-41FF09BD4589}" presName="Parent" presStyleLbl="alignNode1" presStyleIdx="1" presStyleCnt="4">
        <dgm:presLayoutVars>
          <dgm:chMax val="3"/>
          <dgm:chPref val="3"/>
          <dgm:bulletEnabled val="1"/>
        </dgm:presLayoutVars>
      </dgm:prSet>
      <dgm:spPr/>
    </dgm:pt>
    <dgm:pt modelId="{27495D66-7575-42EF-93D5-411D1AA6C78A}" type="pres">
      <dgm:prSet presAssocID="{FF8C8631-76FB-45A3-B173-41FF09BD4589}" presName="Accent" presStyleLbl="parChTrans1D1" presStyleIdx="1" presStyleCnt="4"/>
      <dgm:spPr/>
    </dgm:pt>
    <dgm:pt modelId="{86C65A85-AC9F-4033-B7FB-FEB8A301B6D6}" type="pres">
      <dgm:prSet presAssocID="{9D8AA7EA-A3E6-4DA2-9380-F1C7BDEEB900}" presName="sibTrans" presStyleCnt="0"/>
      <dgm:spPr/>
    </dgm:pt>
    <dgm:pt modelId="{137CD0F8-3E61-4DD8-A486-CB43AD159267}" type="pres">
      <dgm:prSet presAssocID="{5D173003-19F3-4FC1-AB7C-4559F7DE085C}" presName="composite" presStyleCnt="0"/>
      <dgm:spPr/>
    </dgm:pt>
    <dgm:pt modelId="{4E15CC25-8B68-41D0-8B32-A08B7296B41F}" type="pres">
      <dgm:prSet presAssocID="{5D173003-19F3-4FC1-AB7C-4559F7DE085C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B958F46C-39FC-4A5C-A8D7-8D3353B98AB5}" type="pres">
      <dgm:prSet presAssocID="{5D173003-19F3-4FC1-AB7C-4559F7DE085C}" presName="Parent" presStyleLbl="alignNode1" presStyleIdx="2" presStyleCnt="4">
        <dgm:presLayoutVars>
          <dgm:chMax val="3"/>
          <dgm:chPref val="3"/>
          <dgm:bulletEnabled val="1"/>
        </dgm:presLayoutVars>
      </dgm:prSet>
      <dgm:spPr/>
    </dgm:pt>
    <dgm:pt modelId="{28598CF4-BCFF-4E35-B5CF-0636523DD6A9}" type="pres">
      <dgm:prSet presAssocID="{5D173003-19F3-4FC1-AB7C-4559F7DE085C}" presName="Accent" presStyleLbl="parChTrans1D1" presStyleIdx="2" presStyleCnt="4"/>
      <dgm:spPr/>
    </dgm:pt>
    <dgm:pt modelId="{D78C5B5B-B9C5-4D06-ACBC-1C4A1E7E0500}" type="pres">
      <dgm:prSet presAssocID="{BAF2EB9E-AECD-4D6F-B5D8-3945D9881821}" presName="sibTrans" presStyleCnt="0"/>
      <dgm:spPr/>
    </dgm:pt>
    <dgm:pt modelId="{302C0455-41A3-45D5-B59E-18483581A32E}" type="pres">
      <dgm:prSet presAssocID="{26DAC3B1-CE27-4810-BC79-00ACB397B74E}" presName="composite" presStyleCnt="0"/>
      <dgm:spPr/>
    </dgm:pt>
    <dgm:pt modelId="{44ECFD96-8927-4D29-B1A4-ED10AEB252B1}" type="pres">
      <dgm:prSet presAssocID="{26DAC3B1-CE27-4810-BC79-00ACB397B74E}" presName="FirstChild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0EC35F0F-A150-401C-B073-6A493831AD32}" type="pres">
      <dgm:prSet presAssocID="{26DAC3B1-CE27-4810-BC79-00ACB397B74E}" presName="Parent" presStyleLbl="alignNode1" presStyleIdx="3" presStyleCnt="4">
        <dgm:presLayoutVars>
          <dgm:chMax val="3"/>
          <dgm:chPref val="3"/>
          <dgm:bulletEnabled val="1"/>
        </dgm:presLayoutVars>
      </dgm:prSet>
      <dgm:spPr/>
    </dgm:pt>
    <dgm:pt modelId="{89F147C8-5622-4389-BB0A-3F37ACD2CFF2}" type="pres">
      <dgm:prSet presAssocID="{26DAC3B1-CE27-4810-BC79-00ACB397B74E}" presName="Accent" presStyleLbl="parChTrans1D1" presStyleIdx="3" presStyleCnt="4"/>
      <dgm:spPr/>
    </dgm:pt>
  </dgm:ptLst>
  <dgm:cxnLst>
    <dgm:cxn modelId="{189D5005-7B75-4A26-A315-A1A93AD8FE99}" srcId="{5DAB07F5-13B0-41DC-A704-DBAD4C8006FC}" destId="{26DAC3B1-CE27-4810-BC79-00ACB397B74E}" srcOrd="3" destOrd="0" parTransId="{BBB52E48-A128-4CD8-B1CA-27C1D5041F99}" sibTransId="{D459F815-880F-49EA-AF73-13206C669F35}"/>
    <dgm:cxn modelId="{C6CAD805-85C5-4E1A-A9B1-867A85C360F5}" srcId="{5DAB07F5-13B0-41DC-A704-DBAD4C8006FC}" destId="{FF8C8631-76FB-45A3-B173-41FF09BD4589}" srcOrd="1" destOrd="0" parTransId="{28424BBE-83AD-43DF-AB5F-5E0BBAFD5CE7}" sibTransId="{9D8AA7EA-A3E6-4DA2-9380-F1C7BDEEB900}"/>
    <dgm:cxn modelId="{15C55747-9431-400D-BF2B-DF80044D5400}" type="presOf" srcId="{FF8C8631-76FB-45A3-B173-41FF09BD4589}" destId="{DEC0BC2E-48F3-49F1-847F-F9539FC9C89F}" srcOrd="0" destOrd="0" presId="urn:microsoft.com/office/officeart/2011/layout/TabList"/>
    <dgm:cxn modelId="{B8494668-5D97-418D-99F4-0CDE441C18E1}" type="presOf" srcId="{B0B4D69D-7873-4566-BA45-D2A9CBDDF64B}" destId="{FF25744C-BD3F-42E2-9AD7-6B560EE4FADC}" srcOrd="0" destOrd="0" presId="urn:microsoft.com/office/officeart/2011/layout/TabList"/>
    <dgm:cxn modelId="{912DBE7D-BFCE-4239-AF45-9A6B78F4887C}" type="presOf" srcId="{5DAB07F5-13B0-41DC-A704-DBAD4C8006FC}" destId="{F314B481-2535-48AF-BE37-7557EDAC0018}" srcOrd="0" destOrd="0" presId="urn:microsoft.com/office/officeart/2011/layout/TabList"/>
    <dgm:cxn modelId="{AF773487-9AF9-4255-A0F6-A3B56DE29FD3}" srcId="{5DAB07F5-13B0-41DC-A704-DBAD4C8006FC}" destId="{B0B4D69D-7873-4566-BA45-D2A9CBDDF64B}" srcOrd="0" destOrd="0" parTransId="{4C473651-5CEC-44B0-9759-148F22950836}" sibTransId="{6095E61B-66B5-4716-BF79-B0B1B824EA4F}"/>
    <dgm:cxn modelId="{CBDE749E-421C-44A6-834E-86F0000AB45B}" type="presOf" srcId="{26DAC3B1-CE27-4810-BC79-00ACB397B74E}" destId="{0EC35F0F-A150-401C-B073-6A493831AD32}" srcOrd="0" destOrd="0" presId="urn:microsoft.com/office/officeart/2011/layout/TabList"/>
    <dgm:cxn modelId="{A93DD1CF-72C0-49ED-AA81-2531AC172E87}" srcId="{5DAB07F5-13B0-41DC-A704-DBAD4C8006FC}" destId="{5D173003-19F3-4FC1-AB7C-4559F7DE085C}" srcOrd="2" destOrd="0" parTransId="{D852151D-1C68-43BA-B5BB-DB86391B2E92}" sibTransId="{BAF2EB9E-AECD-4D6F-B5D8-3945D9881821}"/>
    <dgm:cxn modelId="{625A9FD1-94BC-40EC-B79D-D2E16D7F36D2}" type="presOf" srcId="{5D173003-19F3-4FC1-AB7C-4559F7DE085C}" destId="{B958F46C-39FC-4A5C-A8D7-8D3353B98AB5}" srcOrd="0" destOrd="0" presId="urn:microsoft.com/office/officeart/2011/layout/TabList"/>
    <dgm:cxn modelId="{368BC2D0-4615-4540-BE75-B30E89CEFD74}" type="presParOf" srcId="{F314B481-2535-48AF-BE37-7557EDAC0018}" destId="{127E278F-918E-48AE-BB45-21307A68430C}" srcOrd="0" destOrd="0" presId="urn:microsoft.com/office/officeart/2011/layout/TabList"/>
    <dgm:cxn modelId="{5C07DD39-99B4-4F72-963F-9C92A6E2BFA0}" type="presParOf" srcId="{127E278F-918E-48AE-BB45-21307A68430C}" destId="{487B2E07-0101-44E0-AFC2-51907A205C70}" srcOrd="0" destOrd="0" presId="urn:microsoft.com/office/officeart/2011/layout/TabList"/>
    <dgm:cxn modelId="{7FF05A16-D4FC-424B-9FC9-B122BFB8F6FA}" type="presParOf" srcId="{127E278F-918E-48AE-BB45-21307A68430C}" destId="{FF25744C-BD3F-42E2-9AD7-6B560EE4FADC}" srcOrd="1" destOrd="0" presId="urn:microsoft.com/office/officeart/2011/layout/TabList"/>
    <dgm:cxn modelId="{CE6FE26E-2103-4542-8918-261FAE5AE84D}" type="presParOf" srcId="{127E278F-918E-48AE-BB45-21307A68430C}" destId="{73B1834D-3306-4DF5-A49D-FE7272393BB3}" srcOrd="2" destOrd="0" presId="urn:microsoft.com/office/officeart/2011/layout/TabList"/>
    <dgm:cxn modelId="{E246217F-03FC-4116-A7F5-D6B8CEA673D3}" type="presParOf" srcId="{F314B481-2535-48AF-BE37-7557EDAC0018}" destId="{71C5B9C0-3CCE-44DE-ADE7-16FC28BBF43C}" srcOrd="1" destOrd="0" presId="urn:microsoft.com/office/officeart/2011/layout/TabList"/>
    <dgm:cxn modelId="{1FED1D5F-7A77-4ED9-A1C4-6B1327D5896D}" type="presParOf" srcId="{F314B481-2535-48AF-BE37-7557EDAC0018}" destId="{8E00BAC5-CA66-4EA6-9A61-AC94B4D0CE39}" srcOrd="2" destOrd="0" presId="urn:microsoft.com/office/officeart/2011/layout/TabList"/>
    <dgm:cxn modelId="{085F8606-77B8-46CC-A30C-BCE49FA8153F}" type="presParOf" srcId="{8E00BAC5-CA66-4EA6-9A61-AC94B4D0CE39}" destId="{674A4D49-8B36-4FD0-AD32-D6F569A88853}" srcOrd="0" destOrd="0" presId="urn:microsoft.com/office/officeart/2011/layout/TabList"/>
    <dgm:cxn modelId="{41B92C5C-54CB-4B4E-94EB-13B77CB317AD}" type="presParOf" srcId="{8E00BAC5-CA66-4EA6-9A61-AC94B4D0CE39}" destId="{DEC0BC2E-48F3-49F1-847F-F9539FC9C89F}" srcOrd="1" destOrd="0" presId="urn:microsoft.com/office/officeart/2011/layout/TabList"/>
    <dgm:cxn modelId="{4D270887-081F-4357-A7DE-43D9749BEB1F}" type="presParOf" srcId="{8E00BAC5-CA66-4EA6-9A61-AC94B4D0CE39}" destId="{27495D66-7575-42EF-93D5-411D1AA6C78A}" srcOrd="2" destOrd="0" presId="urn:microsoft.com/office/officeart/2011/layout/TabList"/>
    <dgm:cxn modelId="{910D433A-A977-4B39-8755-B028040C5EB3}" type="presParOf" srcId="{F314B481-2535-48AF-BE37-7557EDAC0018}" destId="{86C65A85-AC9F-4033-B7FB-FEB8A301B6D6}" srcOrd="3" destOrd="0" presId="urn:microsoft.com/office/officeart/2011/layout/TabList"/>
    <dgm:cxn modelId="{F016FF02-3F16-4F2A-BC9D-93906A033707}" type="presParOf" srcId="{F314B481-2535-48AF-BE37-7557EDAC0018}" destId="{137CD0F8-3E61-4DD8-A486-CB43AD159267}" srcOrd="4" destOrd="0" presId="urn:microsoft.com/office/officeart/2011/layout/TabList"/>
    <dgm:cxn modelId="{8CAFE1ED-75AE-45B7-9F33-ADDF88E6C570}" type="presParOf" srcId="{137CD0F8-3E61-4DD8-A486-CB43AD159267}" destId="{4E15CC25-8B68-41D0-8B32-A08B7296B41F}" srcOrd="0" destOrd="0" presId="urn:microsoft.com/office/officeart/2011/layout/TabList"/>
    <dgm:cxn modelId="{92250CDF-458A-43AA-8E82-6A28C9A61795}" type="presParOf" srcId="{137CD0F8-3E61-4DD8-A486-CB43AD159267}" destId="{B958F46C-39FC-4A5C-A8D7-8D3353B98AB5}" srcOrd="1" destOrd="0" presId="urn:microsoft.com/office/officeart/2011/layout/TabList"/>
    <dgm:cxn modelId="{B29A8F44-6220-4041-861D-8046217834D5}" type="presParOf" srcId="{137CD0F8-3E61-4DD8-A486-CB43AD159267}" destId="{28598CF4-BCFF-4E35-B5CF-0636523DD6A9}" srcOrd="2" destOrd="0" presId="urn:microsoft.com/office/officeart/2011/layout/TabList"/>
    <dgm:cxn modelId="{CF2C5456-BC35-45CD-A88A-9D9F4629C942}" type="presParOf" srcId="{F314B481-2535-48AF-BE37-7557EDAC0018}" destId="{D78C5B5B-B9C5-4D06-ACBC-1C4A1E7E0500}" srcOrd="5" destOrd="0" presId="urn:microsoft.com/office/officeart/2011/layout/TabList"/>
    <dgm:cxn modelId="{136463BB-485A-4C67-8698-FA6C1CEBCA5F}" type="presParOf" srcId="{F314B481-2535-48AF-BE37-7557EDAC0018}" destId="{302C0455-41A3-45D5-B59E-18483581A32E}" srcOrd="6" destOrd="0" presId="urn:microsoft.com/office/officeart/2011/layout/TabList"/>
    <dgm:cxn modelId="{AFDE973A-D50E-4F8E-8655-D456F66AAB95}" type="presParOf" srcId="{302C0455-41A3-45D5-B59E-18483581A32E}" destId="{44ECFD96-8927-4D29-B1A4-ED10AEB252B1}" srcOrd="0" destOrd="0" presId="urn:microsoft.com/office/officeart/2011/layout/TabList"/>
    <dgm:cxn modelId="{1149CB6D-3E47-454A-B671-CE866E72574E}" type="presParOf" srcId="{302C0455-41A3-45D5-B59E-18483581A32E}" destId="{0EC35F0F-A150-401C-B073-6A493831AD32}" srcOrd="1" destOrd="0" presId="urn:microsoft.com/office/officeart/2011/layout/TabList"/>
    <dgm:cxn modelId="{C58EF4AD-5D3B-429D-A5FC-6F6FEE850604}" type="presParOf" srcId="{302C0455-41A3-45D5-B59E-18483581A32E}" destId="{89F147C8-5622-4389-BB0A-3F37ACD2CFF2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A69AF2-4C86-4C1B-BC4E-BEA18FA791F7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860EED9-AC62-4333-8B93-71317D3721B0}">
      <dgm:prSet phldrT="[Text]" custT="1"/>
      <dgm:spPr/>
      <dgm:t>
        <a:bodyPr/>
        <a:lstStyle/>
        <a:p>
          <a:r>
            <a:rPr lang="en-US" sz="1200" b="1" dirty="0">
              <a:solidFill>
                <a:srgbClr val="343433"/>
              </a:solidFill>
              <a:latin typeface="Sabon LT Std" panose="02020602060506020403" pitchFamily="18" charset="0"/>
            </a:rPr>
            <a:t>Digital Navigator Cohort</a:t>
          </a:r>
        </a:p>
      </dgm:t>
    </dgm:pt>
    <dgm:pt modelId="{299157B5-360B-43D6-B3AA-880585ADAA36}" type="parTrans" cxnId="{0CAA8BA3-34FB-4F1D-8F1A-076E28A17829}">
      <dgm:prSet/>
      <dgm:spPr/>
      <dgm:t>
        <a:bodyPr/>
        <a:lstStyle/>
        <a:p>
          <a:endParaRPr lang="en-US" b="1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5B4A8F68-3D1E-4367-A136-8AB8B89FF7B7}" type="sibTrans" cxnId="{0CAA8BA3-34FB-4F1D-8F1A-076E28A17829}">
      <dgm:prSet/>
      <dgm:spPr/>
      <dgm:t>
        <a:bodyPr/>
        <a:lstStyle/>
        <a:p>
          <a:endParaRPr lang="en-US" b="1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3438C3A9-69D4-4940-A1B1-5B4A9ED1771F}">
      <dgm:prSet phldrT="[Text]" custT="1"/>
      <dgm:spPr/>
      <dgm:t>
        <a:bodyPr/>
        <a:lstStyle/>
        <a:p>
          <a:r>
            <a:rPr lang="en-US" sz="1050" b="1" dirty="0">
              <a:solidFill>
                <a:srgbClr val="343433"/>
              </a:solidFill>
              <a:latin typeface="Sabon LT Std" panose="02020602060506020403" pitchFamily="18" charset="0"/>
            </a:rPr>
            <a:t>Digital Navigation</a:t>
          </a:r>
        </a:p>
      </dgm:t>
    </dgm:pt>
    <dgm:pt modelId="{66C0A684-5903-4EA7-BC56-8A0FC296F2C9}" type="parTrans" cxnId="{D9AAC5E3-E792-4326-B759-6B34969DE377}">
      <dgm:prSet/>
      <dgm:spPr/>
      <dgm:t>
        <a:bodyPr/>
        <a:lstStyle/>
        <a:p>
          <a:endParaRPr lang="en-US" b="1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C0A87F59-44D7-4AD3-ACC7-E3169C97A8D9}" type="sibTrans" cxnId="{D9AAC5E3-E792-4326-B759-6B34969DE377}">
      <dgm:prSet/>
      <dgm:spPr/>
      <dgm:t>
        <a:bodyPr/>
        <a:lstStyle/>
        <a:p>
          <a:endParaRPr lang="en-US" b="1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AD64F494-771F-499C-987F-F678298270B7}">
      <dgm:prSet phldrT="[Text]" custT="1"/>
      <dgm:spPr>
        <a:solidFill>
          <a:srgbClr val="E1E427"/>
        </a:solidFill>
      </dgm:spPr>
      <dgm:t>
        <a:bodyPr/>
        <a:lstStyle/>
        <a:p>
          <a:r>
            <a:rPr lang="en-US" sz="1050" b="1" dirty="0">
              <a:solidFill>
                <a:srgbClr val="343433"/>
              </a:solidFill>
              <a:latin typeface="Sabon LT Std" panose="02020602060506020403" pitchFamily="18" charset="0"/>
            </a:rPr>
            <a:t>Digital Skills Training</a:t>
          </a:r>
        </a:p>
      </dgm:t>
    </dgm:pt>
    <dgm:pt modelId="{211F212B-3AAF-4AED-99AA-F12D266C1CD2}" type="parTrans" cxnId="{EB2DC55F-EFED-44A7-9F6A-A4675B2A0E58}">
      <dgm:prSet/>
      <dgm:spPr/>
      <dgm:t>
        <a:bodyPr/>
        <a:lstStyle/>
        <a:p>
          <a:endParaRPr lang="en-US" b="1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56CEB1E3-1091-44F0-8D91-41C1D3EFF503}" type="sibTrans" cxnId="{EB2DC55F-EFED-44A7-9F6A-A4675B2A0E58}">
      <dgm:prSet/>
      <dgm:spPr/>
      <dgm:t>
        <a:bodyPr/>
        <a:lstStyle/>
        <a:p>
          <a:endParaRPr lang="en-US" b="1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D948D47C-3898-4457-BC72-0F86A08DD42A}">
      <dgm:prSet phldrT="[Text]" custT="1"/>
      <dgm:spPr/>
      <dgm:t>
        <a:bodyPr/>
        <a:lstStyle/>
        <a:p>
          <a:r>
            <a:rPr lang="en-US" sz="1050" b="1" dirty="0">
              <a:solidFill>
                <a:srgbClr val="343433"/>
              </a:solidFill>
              <a:latin typeface="Sabon LT Std" panose="02020602060506020403" pitchFamily="18" charset="0"/>
            </a:rPr>
            <a:t>ACP Outreach</a:t>
          </a:r>
        </a:p>
      </dgm:t>
    </dgm:pt>
    <dgm:pt modelId="{A2F952C4-1417-492A-BD52-AC91E00ECC12}" type="parTrans" cxnId="{A188A528-EC72-4842-BDA0-16AA67402029}">
      <dgm:prSet/>
      <dgm:spPr/>
      <dgm:t>
        <a:bodyPr/>
        <a:lstStyle/>
        <a:p>
          <a:endParaRPr lang="en-US" b="1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C89D6183-364C-4830-AF9A-0B469A354D36}" type="sibTrans" cxnId="{A188A528-EC72-4842-BDA0-16AA67402029}">
      <dgm:prSet/>
      <dgm:spPr/>
      <dgm:t>
        <a:bodyPr/>
        <a:lstStyle/>
        <a:p>
          <a:endParaRPr lang="en-US" b="1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EB8CD808-963E-40EE-A7B0-6D8B07D3F53F}">
      <dgm:prSet phldrT="[Text]" custT="1"/>
      <dgm:spPr>
        <a:solidFill>
          <a:srgbClr val="72ACD4"/>
        </a:solidFill>
      </dgm:spPr>
      <dgm:t>
        <a:bodyPr/>
        <a:lstStyle/>
        <a:p>
          <a:r>
            <a:rPr lang="en-US" sz="1050" b="1" dirty="0">
              <a:solidFill>
                <a:srgbClr val="343433"/>
              </a:solidFill>
              <a:latin typeface="Sabon LT Std" panose="02020602060506020403" pitchFamily="18" charset="0"/>
            </a:rPr>
            <a:t>Device Distribution</a:t>
          </a:r>
        </a:p>
      </dgm:t>
    </dgm:pt>
    <dgm:pt modelId="{EA4C4152-F8BA-41EA-B868-2EEE7E4D2019}" type="parTrans" cxnId="{5FE0B5F5-108D-43E6-ABDB-361F83FBF64B}">
      <dgm:prSet/>
      <dgm:spPr/>
      <dgm:t>
        <a:bodyPr/>
        <a:lstStyle/>
        <a:p>
          <a:endParaRPr lang="en-US" b="1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53615578-C154-4F62-8A38-F3A5E430174C}" type="sibTrans" cxnId="{5FE0B5F5-108D-43E6-ABDB-361F83FBF64B}">
      <dgm:prSet/>
      <dgm:spPr/>
      <dgm:t>
        <a:bodyPr/>
        <a:lstStyle/>
        <a:p>
          <a:endParaRPr lang="en-US" b="1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D6FB19B7-DD43-4CEB-8F41-BACACA4C1623}" type="pres">
      <dgm:prSet presAssocID="{B4A69AF2-4C86-4C1B-BC4E-BEA18FA791F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3DB2C5A-5D5B-448A-BDA1-93E7168B0FAF}" type="pres">
      <dgm:prSet presAssocID="{E860EED9-AC62-4333-8B93-71317D3721B0}" presName="centerShape" presStyleLbl="node0" presStyleIdx="0" presStyleCnt="1"/>
      <dgm:spPr/>
    </dgm:pt>
    <dgm:pt modelId="{88442E95-3F8D-4999-8C9A-E76C3A18A7AF}" type="pres">
      <dgm:prSet presAssocID="{3438C3A9-69D4-4940-A1B1-5B4A9ED1771F}" presName="node" presStyleLbl="node1" presStyleIdx="0" presStyleCnt="4">
        <dgm:presLayoutVars>
          <dgm:bulletEnabled val="1"/>
        </dgm:presLayoutVars>
      </dgm:prSet>
      <dgm:spPr/>
    </dgm:pt>
    <dgm:pt modelId="{9BA2D763-67AA-4569-8F37-39168512A6F1}" type="pres">
      <dgm:prSet presAssocID="{3438C3A9-69D4-4940-A1B1-5B4A9ED1771F}" presName="dummy" presStyleCnt="0"/>
      <dgm:spPr/>
    </dgm:pt>
    <dgm:pt modelId="{9599AF81-8130-4282-B0A0-AF860091A67C}" type="pres">
      <dgm:prSet presAssocID="{C0A87F59-44D7-4AD3-ACC7-E3169C97A8D9}" presName="sibTrans" presStyleLbl="sibTrans2D1" presStyleIdx="0" presStyleCnt="4"/>
      <dgm:spPr/>
    </dgm:pt>
    <dgm:pt modelId="{D6B40708-25A3-461B-94D5-E87C4E54483E}" type="pres">
      <dgm:prSet presAssocID="{AD64F494-771F-499C-987F-F678298270B7}" presName="node" presStyleLbl="node1" presStyleIdx="1" presStyleCnt="4">
        <dgm:presLayoutVars>
          <dgm:bulletEnabled val="1"/>
        </dgm:presLayoutVars>
      </dgm:prSet>
      <dgm:spPr/>
    </dgm:pt>
    <dgm:pt modelId="{909A6893-AA1E-43E4-92B6-471CFF895996}" type="pres">
      <dgm:prSet presAssocID="{AD64F494-771F-499C-987F-F678298270B7}" presName="dummy" presStyleCnt="0"/>
      <dgm:spPr/>
    </dgm:pt>
    <dgm:pt modelId="{A00BFEF6-B442-4991-9D61-3CD9E4118F6F}" type="pres">
      <dgm:prSet presAssocID="{56CEB1E3-1091-44F0-8D91-41C1D3EFF503}" presName="sibTrans" presStyleLbl="sibTrans2D1" presStyleIdx="1" presStyleCnt="4"/>
      <dgm:spPr/>
    </dgm:pt>
    <dgm:pt modelId="{7C4E770B-5B70-49C5-9CD4-29C68B645F4B}" type="pres">
      <dgm:prSet presAssocID="{D948D47C-3898-4457-BC72-0F86A08DD42A}" presName="node" presStyleLbl="node1" presStyleIdx="2" presStyleCnt="4">
        <dgm:presLayoutVars>
          <dgm:bulletEnabled val="1"/>
        </dgm:presLayoutVars>
      </dgm:prSet>
      <dgm:spPr/>
    </dgm:pt>
    <dgm:pt modelId="{065DAC45-0DF4-4165-832F-66BAE63F1A12}" type="pres">
      <dgm:prSet presAssocID="{D948D47C-3898-4457-BC72-0F86A08DD42A}" presName="dummy" presStyleCnt="0"/>
      <dgm:spPr/>
    </dgm:pt>
    <dgm:pt modelId="{C2CC201B-B484-4BFB-BBF0-ED8FFE2B810D}" type="pres">
      <dgm:prSet presAssocID="{C89D6183-364C-4830-AF9A-0B469A354D36}" presName="sibTrans" presStyleLbl="sibTrans2D1" presStyleIdx="2" presStyleCnt="4"/>
      <dgm:spPr/>
    </dgm:pt>
    <dgm:pt modelId="{69200EED-2488-49CF-9EE1-BD3ED8A802C3}" type="pres">
      <dgm:prSet presAssocID="{EB8CD808-963E-40EE-A7B0-6D8B07D3F53F}" presName="node" presStyleLbl="node1" presStyleIdx="3" presStyleCnt="4" custScaleX="112760">
        <dgm:presLayoutVars>
          <dgm:bulletEnabled val="1"/>
        </dgm:presLayoutVars>
      </dgm:prSet>
      <dgm:spPr/>
    </dgm:pt>
    <dgm:pt modelId="{A746FED3-6473-4505-AD44-CD13BA2DC675}" type="pres">
      <dgm:prSet presAssocID="{EB8CD808-963E-40EE-A7B0-6D8B07D3F53F}" presName="dummy" presStyleCnt="0"/>
      <dgm:spPr/>
    </dgm:pt>
    <dgm:pt modelId="{860589A2-F4CE-441A-B01D-0499A4CF6957}" type="pres">
      <dgm:prSet presAssocID="{53615578-C154-4F62-8A38-F3A5E430174C}" presName="sibTrans" presStyleLbl="sibTrans2D1" presStyleIdx="3" presStyleCnt="4"/>
      <dgm:spPr/>
    </dgm:pt>
  </dgm:ptLst>
  <dgm:cxnLst>
    <dgm:cxn modelId="{A188A528-EC72-4842-BDA0-16AA67402029}" srcId="{E860EED9-AC62-4333-8B93-71317D3721B0}" destId="{D948D47C-3898-4457-BC72-0F86A08DD42A}" srcOrd="2" destOrd="0" parTransId="{A2F952C4-1417-492A-BD52-AC91E00ECC12}" sibTransId="{C89D6183-364C-4830-AF9A-0B469A354D36}"/>
    <dgm:cxn modelId="{7A0A9D2B-2CAB-49AC-971E-B28A92614FD5}" type="presOf" srcId="{B4A69AF2-4C86-4C1B-BC4E-BEA18FA791F7}" destId="{D6FB19B7-DD43-4CEB-8F41-BACACA4C1623}" srcOrd="0" destOrd="0" presId="urn:microsoft.com/office/officeart/2005/8/layout/radial6"/>
    <dgm:cxn modelId="{55E5C92B-E2AE-47B5-814F-7DB251F9DAED}" type="presOf" srcId="{C0A87F59-44D7-4AD3-ACC7-E3169C97A8D9}" destId="{9599AF81-8130-4282-B0A0-AF860091A67C}" srcOrd="0" destOrd="0" presId="urn:microsoft.com/office/officeart/2005/8/layout/radial6"/>
    <dgm:cxn modelId="{058B1832-B65D-4CC0-AE59-CA78B5F3FB21}" type="presOf" srcId="{C89D6183-364C-4830-AF9A-0B469A354D36}" destId="{C2CC201B-B484-4BFB-BBF0-ED8FFE2B810D}" srcOrd="0" destOrd="0" presId="urn:microsoft.com/office/officeart/2005/8/layout/radial6"/>
    <dgm:cxn modelId="{7B20B736-6051-4AA9-947D-4ADF04D2B4EF}" type="presOf" srcId="{53615578-C154-4F62-8A38-F3A5E430174C}" destId="{860589A2-F4CE-441A-B01D-0499A4CF6957}" srcOrd="0" destOrd="0" presId="urn:microsoft.com/office/officeart/2005/8/layout/radial6"/>
    <dgm:cxn modelId="{F0636E3B-A43D-44ED-B014-323B80ECC606}" type="presOf" srcId="{3438C3A9-69D4-4940-A1B1-5B4A9ED1771F}" destId="{88442E95-3F8D-4999-8C9A-E76C3A18A7AF}" srcOrd="0" destOrd="0" presId="urn:microsoft.com/office/officeart/2005/8/layout/radial6"/>
    <dgm:cxn modelId="{A4DE2E3C-693E-4798-9D22-020041A70AA2}" type="presOf" srcId="{EB8CD808-963E-40EE-A7B0-6D8B07D3F53F}" destId="{69200EED-2488-49CF-9EE1-BD3ED8A802C3}" srcOrd="0" destOrd="0" presId="urn:microsoft.com/office/officeart/2005/8/layout/radial6"/>
    <dgm:cxn modelId="{EB2DC55F-EFED-44A7-9F6A-A4675B2A0E58}" srcId="{E860EED9-AC62-4333-8B93-71317D3721B0}" destId="{AD64F494-771F-499C-987F-F678298270B7}" srcOrd="1" destOrd="0" parTransId="{211F212B-3AAF-4AED-99AA-F12D266C1CD2}" sibTransId="{56CEB1E3-1091-44F0-8D91-41C1D3EFF503}"/>
    <dgm:cxn modelId="{E4640365-493E-4CE3-951D-DA29FB6342F6}" type="presOf" srcId="{AD64F494-771F-499C-987F-F678298270B7}" destId="{D6B40708-25A3-461B-94D5-E87C4E54483E}" srcOrd="0" destOrd="0" presId="urn:microsoft.com/office/officeart/2005/8/layout/radial6"/>
    <dgm:cxn modelId="{0CAA8BA3-34FB-4F1D-8F1A-076E28A17829}" srcId="{B4A69AF2-4C86-4C1B-BC4E-BEA18FA791F7}" destId="{E860EED9-AC62-4333-8B93-71317D3721B0}" srcOrd="0" destOrd="0" parTransId="{299157B5-360B-43D6-B3AA-880585ADAA36}" sibTransId="{5B4A8F68-3D1E-4367-A136-8AB8B89FF7B7}"/>
    <dgm:cxn modelId="{61DC9FA6-144A-4A9B-A23D-2C8323A87FF0}" type="presOf" srcId="{E860EED9-AC62-4333-8B93-71317D3721B0}" destId="{33DB2C5A-5D5B-448A-BDA1-93E7168B0FAF}" srcOrd="0" destOrd="0" presId="urn:microsoft.com/office/officeart/2005/8/layout/radial6"/>
    <dgm:cxn modelId="{602C38AA-7CF8-48DC-BB30-B43B2A37E5BC}" type="presOf" srcId="{56CEB1E3-1091-44F0-8D91-41C1D3EFF503}" destId="{A00BFEF6-B442-4991-9D61-3CD9E4118F6F}" srcOrd="0" destOrd="0" presId="urn:microsoft.com/office/officeart/2005/8/layout/radial6"/>
    <dgm:cxn modelId="{1735D9CD-8F0A-4F32-8C88-BB17DA962596}" type="presOf" srcId="{D948D47C-3898-4457-BC72-0F86A08DD42A}" destId="{7C4E770B-5B70-49C5-9CD4-29C68B645F4B}" srcOrd="0" destOrd="0" presId="urn:microsoft.com/office/officeart/2005/8/layout/radial6"/>
    <dgm:cxn modelId="{D9AAC5E3-E792-4326-B759-6B34969DE377}" srcId="{E860EED9-AC62-4333-8B93-71317D3721B0}" destId="{3438C3A9-69D4-4940-A1B1-5B4A9ED1771F}" srcOrd="0" destOrd="0" parTransId="{66C0A684-5903-4EA7-BC56-8A0FC296F2C9}" sibTransId="{C0A87F59-44D7-4AD3-ACC7-E3169C97A8D9}"/>
    <dgm:cxn modelId="{5FE0B5F5-108D-43E6-ABDB-361F83FBF64B}" srcId="{E860EED9-AC62-4333-8B93-71317D3721B0}" destId="{EB8CD808-963E-40EE-A7B0-6D8B07D3F53F}" srcOrd="3" destOrd="0" parTransId="{EA4C4152-F8BA-41EA-B868-2EEE7E4D2019}" sibTransId="{53615578-C154-4F62-8A38-F3A5E430174C}"/>
    <dgm:cxn modelId="{34EB69A5-724C-4CFE-A7C8-96BE81BEEDC5}" type="presParOf" srcId="{D6FB19B7-DD43-4CEB-8F41-BACACA4C1623}" destId="{33DB2C5A-5D5B-448A-BDA1-93E7168B0FAF}" srcOrd="0" destOrd="0" presId="urn:microsoft.com/office/officeart/2005/8/layout/radial6"/>
    <dgm:cxn modelId="{7A5FA902-825F-4BDC-A394-A024EF6DB3D5}" type="presParOf" srcId="{D6FB19B7-DD43-4CEB-8F41-BACACA4C1623}" destId="{88442E95-3F8D-4999-8C9A-E76C3A18A7AF}" srcOrd="1" destOrd="0" presId="urn:microsoft.com/office/officeart/2005/8/layout/radial6"/>
    <dgm:cxn modelId="{59DF4D9F-50B4-41D7-B425-E932B498DB87}" type="presParOf" srcId="{D6FB19B7-DD43-4CEB-8F41-BACACA4C1623}" destId="{9BA2D763-67AA-4569-8F37-39168512A6F1}" srcOrd="2" destOrd="0" presId="urn:microsoft.com/office/officeart/2005/8/layout/radial6"/>
    <dgm:cxn modelId="{312E6F86-E2DF-46FD-8328-5457C040DA59}" type="presParOf" srcId="{D6FB19B7-DD43-4CEB-8F41-BACACA4C1623}" destId="{9599AF81-8130-4282-B0A0-AF860091A67C}" srcOrd="3" destOrd="0" presId="urn:microsoft.com/office/officeart/2005/8/layout/radial6"/>
    <dgm:cxn modelId="{E3FF08BB-68F5-424F-9E98-FFE9C57FA9E0}" type="presParOf" srcId="{D6FB19B7-DD43-4CEB-8F41-BACACA4C1623}" destId="{D6B40708-25A3-461B-94D5-E87C4E54483E}" srcOrd="4" destOrd="0" presId="urn:microsoft.com/office/officeart/2005/8/layout/radial6"/>
    <dgm:cxn modelId="{5DFF1758-1328-42E0-BD2A-03361AD6E881}" type="presParOf" srcId="{D6FB19B7-DD43-4CEB-8F41-BACACA4C1623}" destId="{909A6893-AA1E-43E4-92B6-471CFF895996}" srcOrd="5" destOrd="0" presId="urn:microsoft.com/office/officeart/2005/8/layout/radial6"/>
    <dgm:cxn modelId="{F52FE0D8-C40E-41BB-9ADF-53A28376E149}" type="presParOf" srcId="{D6FB19B7-DD43-4CEB-8F41-BACACA4C1623}" destId="{A00BFEF6-B442-4991-9D61-3CD9E4118F6F}" srcOrd="6" destOrd="0" presId="urn:microsoft.com/office/officeart/2005/8/layout/radial6"/>
    <dgm:cxn modelId="{9D34291C-3E33-4FED-8707-579DD97F323F}" type="presParOf" srcId="{D6FB19B7-DD43-4CEB-8F41-BACACA4C1623}" destId="{7C4E770B-5B70-49C5-9CD4-29C68B645F4B}" srcOrd="7" destOrd="0" presId="urn:microsoft.com/office/officeart/2005/8/layout/radial6"/>
    <dgm:cxn modelId="{2B184914-B253-4DC6-B03D-396F939693BC}" type="presParOf" srcId="{D6FB19B7-DD43-4CEB-8F41-BACACA4C1623}" destId="{065DAC45-0DF4-4165-832F-66BAE63F1A12}" srcOrd="8" destOrd="0" presId="urn:microsoft.com/office/officeart/2005/8/layout/radial6"/>
    <dgm:cxn modelId="{F91743B7-D185-4180-AF8F-546411969DC6}" type="presParOf" srcId="{D6FB19B7-DD43-4CEB-8F41-BACACA4C1623}" destId="{C2CC201B-B484-4BFB-BBF0-ED8FFE2B810D}" srcOrd="9" destOrd="0" presId="urn:microsoft.com/office/officeart/2005/8/layout/radial6"/>
    <dgm:cxn modelId="{9EEA8A15-A2C6-4BDC-BB61-41FD43AE15D9}" type="presParOf" srcId="{D6FB19B7-DD43-4CEB-8F41-BACACA4C1623}" destId="{69200EED-2488-49CF-9EE1-BD3ED8A802C3}" srcOrd="10" destOrd="0" presId="urn:microsoft.com/office/officeart/2005/8/layout/radial6"/>
    <dgm:cxn modelId="{E7A91A10-D4FC-4963-8D21-FDF1C82487EA}" type="presParOf" srcId="{D6FB19B7-DD43-4CEB-8F41-BACACA4C1623}" destId="{A746FED3-6473-4505-AD44-CD13BA2DC675}" srcOrd="11" destOrd="0" presId="urn:microsoft.com/office/officeart/2005/8/layout/radial6"/>
    <dgm:cxn modelId="{95132596-7E8C-4CBE-85F3-F41E7112421A}" type="presParOf" srcId="{D6FB19B7-DD43-4CEB-8F41-BACACA4C1623}" destId="{860589A2-F4CE-441A-B01D-0499A4CF695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AEED91-4D10-43C5-B97D-2DC2173AB78B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F0F0F7-035F-4096-B6F8-4AA1805C25FC}">
      <dgm:prSet phldrT="[Text]" custT="1"/>
      <dgm:spPr>
        <a:solidFill>
          <a:srgbClr val="71A3C2"/>
        </a:solidFill>
        <a:ln>
          <a:noFill/>
        </a:ln>
      </dgm:spPr>
      <dgm:t>
        <a:bodyPr/>
        <a:lstStyle/>
        <a:p>
          <a:endParaRPr lang="en-US" sz="1800" dirty="0">
            <a:latin typeface="Sabon LT Std" panose="02020602060506020403" pitchFamily="18" charset="0"/>
          </a:endParaRPr>
        </a:p>
        <a:p>
          <a:r>
            <a:rPr lang="en-US" sz="1800" dirty="0">
              <a:latin typeface="Sabon LT Std" panose="02020602060506020403" pitchFamily="18" charset="0"/>
            </a:rPr>
            <a:t>Partnership Development</a:t>
          </a:r>
        </a:p>
        <a:p>
          <a:endParaRPr lang="en-US" sz="1800" dirty="0">
            <a:latin typeface="Sabon LT Std" panose="02020602060506020403" pitchFamily="18" charset="0"/>
          </a:endParaRPr>
        </a:p>
        <a:p>
          <a:endParaRPr lang="en-US" sz="1800" dirty="0">
            <a:latin typeface="Sabon LT Std" panose="02020602060506020403" pitchFamily="18" charset="0"/>
          </a:endParaRPr>
        </a:p>
        <a:p>
          <a:endParaRPr lang="en-US" sz="1800" dirty="0">
            <a:latin typeface="Sabon LT Std" panose="02020602060506020403" pitchFamily="18" charset="0"/>
          </a:endParaRPr>
        </a:p>
      </dgm:t>
    </dgm:pt>
    <dgm:pt modelId="{2953AD01-1C2C-46B5-A2D4-5B14B3E64EB4}" type="parTrans" cxnId="{C7A38671-44A0-4037-AF86-F15E08FDF1E4}">
      <dgm:prSet/>
      <dgm:spPr/>
      <dgm:t>
        <a:bodyPr/>
        <a:lstStyle/>
        <a:p>
          <a:endParaRPr lang="en-US"/>
        </a:p>
      </dgm:t>
    </dgm:pt>
    <dgm:pt modelId="{400432FF-9EE2-4013-A7CB-F80441CA7300}" type="sibTrans" cxnId="{C7A38671-44A0-4037-AF86-F15E08FDF1E4}">
      <dgm:prSet/>
      <dgm:spPr/>
      <dgm:t>
        <a:bodyPr/>
        <a:lstStyle/>
        <a:p>
          <a:endParaRPr lang="en-US"/>
        </a:p>
      </dgm:t>
    </dgm:pt>
    <dgm:pt modelId="{E0A0721B-AC7C-4156-A8D9-17266012EE2E}">
      <dgm:prSet phldrT="[Text]" custT="1"/>
      <dgm:spPr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200" dirty="0">
              <a:solidFill>
                <a:srgbClr val="343433"/>
              </a:solidFill>
              <a:latin typeface="Sabon LT Std" panose="02020602060506020403" pitchFamily="18" charset="0"/>
            </a:rPr>
            <a:t>Strategic partnerships with community-based organizations</a:t>
          </a:r>
        </a:p>
      </dgm:t>
    </dgm:pt>
    <dgm:pt modelId="{2A206FA6-6EA3-4583-BA08-902AEBA452BA}" type="parTrans" cxnId="{88D330A3-8C55-4DFA-9536-737451000828}">
      <dgm:prSet/>
      <dgm:spPr/>
      <dgm:t>
        <a:bodyPr/>
        <a:lstStyle/>
        <a:p>
          <a:endParaRPr lang="en-US"/>
        </a:p>
      </dgm:t>
    </dgm:pt>
    <dgm:pt modelId="{F5FD0AAE-A7F8-4B8C-9AC7-93A550FEBCEF}" type="sibTrans" cxnId="{88D330A3-8C55-4DFA-9536-737451000828}">
      <dgm:prSet/>
      <dgm:spPr/>
      <dgm:t>
        <a:bodyPr/>
        <a:lstStyle/>
        <a:p>
          <a:endParaRPr lang="en-US"/>
        </a:p>
      </dgm:t>
    </dgm:pt>
    <dgm:pt modelId="{7604541C-8F7C-4251-9394-CE1BDBE8A150}">
      <dgm:prSet phldrT="[Text]" custT="1"/>
      <dgm:spPr>
        <a:solidFill>
          <a:srgbClr val="71A3C2"/>
        </a:solidFill>
        <a:ln>
          <a:noFill/>
        </a:ln>
      </dgm:spPr>
      <dgm:t>
        <a:bodyPr/>
        <a:lstStyle/>
        <a:p>
          <a:endParaRPr lang="en-US" sz="1800" b="0" i="0" dirty="0">
            <a:latin typeface="Sabon LT Std" panose="02020602060506020403" pitchFamily="18" charset="0"/>
          </a:endParaRPr>
        </a:p>
        <a:p>
          <a:endParaRPr lang="en-US" sz="1800" b="0" i="0" dirty="0">
            <a:latin typeface="Sabon LT Std" panose="02020602060506020403" pitchFamily="18" charset="0"/>
          </a:endParaRPr>
        </a:p>
        <a:p>
          <a:r>
            <a:rPr lang="en-US" sz="1800" b="0" i="0" dirty="0">
              <a:latin typeface="Sabon LT Std" panose="02020602060506020403" pitchFamily="18" charset="0"/>
            </a:rPr>
            <a:t>Community Outreach</a:t>
          </a:r>
        </a:p>
        <a:p>
          <a:endParaRPr lang="en-US" sz="1800" b="0" i="0" dirty="0">
            <a:latin typeface="Sabon LT Std" panose="02020602060506020403" pitchFamily="18" charset="0"/>
          </a:endParaRPr>
        </a:p>
        <a:p>
          <a:endParaRPr lang="en-US" sz="1800" b="0" i="0" dirty="0">
            <a:latin typeface="Sabon LT Std" panose="02020602060506020403" pitchFamily="18" charset="0"/>
          </a:endParaRPr>
        </a:p>
        <a:p>
          <a:endParaRPr lang="en-US" sz="1800" b="0" i="0" dirty="0">
            <a:latin typeface="Sabon LT Std" panose="02020602060506020403" pitchFamily="18" charset="0"/>
          </a:endParaRPr>
        </a:p>
      </dgm:t>
    </dgm:pt>
    <dgm:pt modelId="{5861FE36-CB01-489E-B629-225B105514D6}" type="parTrans" cxnId="{8E948E9B-F12C-4CB8-A0B4-61338A1458CD}">
      <dgm:prSet/>
      <dgm:spPr/>
      <dgm:t>
        <a:bodyPr/>
        <a:lstStyle/>
        <a:p>
          <a:endParaRPr lang="en-US"/>
        </a:p>
      </dgm:t>
    </dgm:pt>
    <dgm:pt modelId="{ACB321BD-D6AC-410E-94CE-CE9F05666135}" type="sibTrans" cxnId="{8E948E9B-F12C-4CB8-A0B4-61338A1458CD}">
      <dgm:prSet/>
      <dgm:spPr/>
      <dgm:t>
        <a:bodyPr/>
        <a:lstStyle/>
        <a:p>
          <a:endParaRPr lang="en-US"/>
        </a:p>
      </dgm:t>
    </dgm:pt>
    <dgm:pt modelId="{EEF3199F-D14A-4C56-ABD7-ABD3F63015CC}">
      <dgm:prSet phldrT="[Text]" custT="1"/>
      <dgm:spPr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200" b="0" i="0" dirty="0">
              <a:latin typeface="Sabon LT Std" panose="02020602060506020403" pitchFamily="18" charset="0"/>
            </a:rPr>
            <a:t>Leveraging trusted community groups to outreach to targeted populations</a:t>
          </a:r>
        </a:p>
      </dgm:t>
    </dgm:pt>
    <dgm:pt modelId="{707D0768-9482-4306-B32D-CA5C4239036B}" type="parTrans" cxnId="{3C30FDFA-8CE1-4222-B21D-2DE186F5B86E}">
      <dgm:prSet/>
      <dgm:spPr/>
      <dgm:t>
        <a:bodyPr/>
        <a:lstStyle/>
        <a:p>
          <a:endParaRPr lang="en-US"/>
        </a:p>
      </dgm:t>
    </dgm:pt>
    <dgm:pt modelId="{F6041B1F-121F-4A4C-A23E-EEE83CF29857}" type="sibTrans" cxnId="{3C30FDFA-8CE1-4222-B21D-2DE186F5B86E}">
      <dgm:prSet/>
      <dgm:spPr/>
      <dgm:t>
        <a:bodyPr/>
        <a:lstStyle/>
        <a:p>
          <a:endParaRPr lang="en-US"/>
        </a:p>
      </dgm:t>
    </dgm:pt>
    <dgm:pt modelId="{87575B21-05CC-4D86-AEBA-B7382A098415}">
      <dgm:prSet phldrT="[Text]" custT="1"/>
      <dgm:spPr>
        <a:solidFill>
          <a:srgbClr val="71A3C2"/>
        </a:solidFill>
        <a:ln>
          <a:noFill/>
        </a:ln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ct val="35000"/>
            </a:spcAft>
          </a:pPr>
          <a:endParaRPr lang="en-US" sz="1800" dirty="0">
            <a:latin typeface="Sabon LT Std" panose="02020602060506020403" pitchFamily="18" charset="0"/>
          </a:endParaRPr>
        </a:p>
        <a:p>
          <a:pPr algn="l">
            <a:lnSpc>
              <a:spcPct val="100000"/>
            </a:lnSpc>
            <a:spcBef>
              <a:spcPts val="0"/>
            </a:spcBef>
            <a:spcAft>
              <a:spcPct val="35000"/>
            </a:spcAft>
          </a:pPr>
          <a:r>
            <a:rPr lang="en-US" sz="1800" dirty="0">
              <a:latin typeface="Sabon LT Std" panose="02020602060506020403" pitchFamily="18" charset="0"/>
            </a:rPr>
            <a:t>Business</a:t>
          </a:r>
        </a:p>
        <a:p>
          <a:pPr algn="l">
            <a:lnSpc>
              <a:spcPct val="100000"/>
            </a:lnSpc>
            <a:spcBef>
              <a:spcPts val="0"/>
            </a:spcBef>
            <a:spcAft>
              <a:spcPct val="35000"/>
            </a:spcAft>
          </a:pPr>
          <a:r>
            <a:rPr lang="en-US" sz="1800" dirty="0">
              <a:latin typeface="Sabon LT Std" panose="02020602060506020403" pitchFamily="18" charset="0"/>
            </a:rPr>
            <a:t>Engagement</a:t>
          </a:r>
        </a:p>
        <a:p>
          <a:pPr algn="l">
            <a:lnSpc>
              <a:spcPct val="100000"/>
            </a:lnSpc>
            <a:spcBef>
              <a:spcPts val="0"/>
            </a:spcBef>
            <a:spcAft>
              <a:spcPct val="35000"/>
            </a:spcAft>
          </a:pPr>
          <a:endParaRPr lang="en-US" sz="1800" dirty="0">
            <a:latin typeface="Sabon LT Std" panose="02020602060506020403" pitchFamily="18" charset="0"/>
          </a:endParaRPr>
        </a:p>
        <a:p>
          <a:pPr algn="l">
            <a:lnSpc>
              <a:spcPct val="150000"/>
            </a:lnSpc>
            <a:spcBef>
              <a:spcPts val="600"/>
            </a:spcBef>
            <a:spcAft>
              <a:spcPct val="35000"/>
            </a:spcAft>
          </a:pPr>
          <a:endParaRPr lang="en-US" sz="1800" dirty="0">
            <a:latin typeface="Sabon LT Std" panose="02020602060506020403" pitchFamily="18" charset="0"/>
          </a:endParaRPr>
        </a:p>
      </dgm:t>
    </dgm:pt>
    <dgm:pt modelId="{8A28155A-2810-452B-9C64-AC9F4A29FC6A}" type="parTrans" cxnId="{B865EE3E-AE17-467F-BF6A-7A459BB08462}">
      <dgm:prSet/>
      <dgm:spPr/>
      <dgm:t>
        <a:bodyPr/>
        <a:lstStyle/>
        <a:p>
          <a:endParaRPr lang="en-US"/>
        </a:p>
      </dgm:t>
    </dgm:pt>
    <dgm:pt modelId="{CB52DAB8-BB1F-4872-8A9F-BF11E7429DBE}" type="sibTrans" cxnId="{B865EE3E-AE17-467F-BF6A-7A459BB08462}">
      <dgm:prSet/>
      <dgm:spPr/>
      <dgm:t>
        <a:bodyPr/>
        <a:lstStyle/>
        <a:p>
          <a:endParaRPr lang="en-US"/>
        </a:p>
      </dgm:t>
    </dgm:pt>
    <dgm:pt modelId="{F3A7A5FB-817D-4C2C-9E68-BB759E16D235}">
      <dgm:prSet phldrT="[Text]" custT="1"/>
      <dgm:spPr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200" b="0" i="0" dirty="0">
              <a:latin typeface="Sabon LT Std" panose="02020602060506020403" pitchFamily="18" charset="0"/>
            </a:rPr>
            <a:t>Infrastructure-related sectors</a:t>
          </a:r>
        </a:p>
      </dgm:t>
    </dgm:pt>
    <dgm:pt modelId="{642CA3C5-65E6-442B-8EFD-339B1AA70463}" type="parTrans" cxnId="{4158790C-1D2E-43A4-A185-53EA394B66FC}">
      <dgm:prSet/>
      <dgm:spPr/>
      <dgm:t>
        <a:bodyPr/>
        <a:lstStyle/>
        <a:p>
          <a:endParaRPr lang="en-US"/>
        </a:p>
      </dgm:t>
    </dgm:pt>
    <dgm:pt modelId="{30770620-BFF5-4C79-9779-C6CEF5C84993}" type="sibTrans" cxnId="{4158790C-1D2E-43A4-A185-53EA394B66FC}">
      <dgm:prSet/>
      <dgm:spPr/>
      <dgm:t>
        <a:bodyPr/>
        <a:lstStyle/>
        <a:p>
          <a:endParaRPr lang="en-US"/>
        </a:p>
      </dgm:t>
    </dgm:pt>
    <dgm:pt modelId="{635AF705-27C3-41CF-A9EF-1381C0BFC7F2}">
      <dgm:prSet phldrT="[Text]" custT="1"/>
      <dgm:spPr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en-US" sz="1800" dirty="0">
            <a:solidFill>
              <a:srgbClr val="343433"/>
            </a:solidFill>
            <a:latin typeface="Sabon LT Std" panose="02020602060506020403" pitchFamily="18" charset="0"/>
          </a:endParaRPr>
        </a:p>
      </dgm:t>
    </dgm:pt>
    <dgm:pt modelId="{AF73C85E-2323-4B09-B3E0-702DCF9A26C5}" type="parTrans" cxnId="{0441F1C0-E4D6-4308-BD29-E1FA2D2B0B7C}">
      <dgm:prSet/>
      <dgm:spPr/>
      <dgm:t>
        <a:bodyPr/>
        <a:lstStyle/>
        <a:p>
          <a:endParaRPr lang="en-US"/>
        </a:p>
      </dgm:t>
    </dgm:pt>
    <dgm:pt modelId="{2FA9D36F-A011-48EB-ABFD-49EA5A5724E6}" type="sibTrans" cxnId="{0441F1C0-E4D6-4308-BD29-E1FA2D2B0B7C}">
      <dgm:prSet/>
      <dgm:spPr/>
      <dgm:t>
        <a:bodyPr/>
        <a:lstStyle/>
        <a:p>
          <a:endParaRPr lang="en-US"/>
        </a:p>
      </dgm:t>
    </dgm:pt>
    <dgm:pt modelId="{EF9DF8F7-E0AD-408E-B284-6EB0A25FCCDB}">
      <dgm:prSet phldrT="[Text]" custT="1"/>
      <dgm:spPr>
        <a:solidFill>
          <a:srgbClr val="71A3C2"/>
        </a:solidFill>
        <a:ln>
          <a:noFill/>
        </a:ln>
      </dgm:spPr>
      <dgm:t>
        <a:bodyPr/>
        <a:lstStyle/>
        <a:p>
          <a:endParaRPr lang="en-US" sz="1800" dirty="0">
            <a:latin typeface="Sabon LT Std" panose="02020602060506020403" pitchFamily="18" charset="0"/>
          </a:endParaRPr>
        </a:p>
        <a:p>
          <a:r>
            <a:rPr lang="en-US" sz="1800" dirty="0">
              <a:latin typeface="Sabon LT Std" panose="02020602060506020403" pitchFamily="18" charset="0"/>
            </a:rPr>
            <a:t>Career and Training Services</a:t>
          </a:r>
        </a:p>
        <a:p>
          <a:endParaRPr lang="en-US" sz="1800" dirty="0">
            <a:latin typeface="Sabon LT Std" panose="02020602060506020403" pitchFamily="18" charset="0"/>
          </a:endParaRPr>
        </a:p>
        <a:p>
          <a:endParaRPr lang="en-US" sz="1800" dirty="0">
            <a:latin typeface="Sabon LT Std" panose="02020602060506020403" pitchFamily="18" charset="0"/>
          </a:endParaRPr>
        </a:p>
      </dgm:t>
    </dgm:pt>
    <dgm:pt modelId="{E2568CF0-4816-41D4-92BF-479818298EBE}" type="parTrans" cxnId="{60E71B1B-BE43-4ADE-ACB7-3666565913AF}">
      <dgm:prSet/>
      <dgm:spPr/>
      <dgm:t>
        <a:bodyPr/>
        <a:lstStyle/>
        <a:p>
          <a:endParaRPr lang="en-US"/>
        </a:p>
      </dgm:t>
    </dgm:pt>
    <dgm:pt modelId="{E6CA0B63-5C9D-4E92-BCBF-53B20510A301}" type="sibTrans" cxnId="{60E71B1B-BE43-4ADE-ACB7-3666565913AF}">
      <dgm:prSet/>
      <dgm:spPr/>
      <dgm:t>
        <a:bodyPr/>
        <a:lstStyle/>
        <a:p>
          <a:endParaRPr lang="en-US"/>
        </a:p>
      </dgm:t>
    </dgm:pt>
    <dgm:pt modelId="{8CC3213C-4ACA-40CF-A8C6-CF8C6B93DC6D}">
      <dgm:prSet custT="1"/>
      <dgm:spPr/>
      <dgm:t>
        <a:bodyPr/>
        <a:lstStyle/>
        <a:p>
          <a:r>
            <a:rPr lang="en-US" sz="1100" dirty="0">
              <a:latin typeface="Sabon LT Std" panose="02020602060506020403" pitchFamily="18" charset="0"/>
            </a:rPr>
            <a:t>Served: 213</a:t>
          </a:r>
        </a:p>
      </dgm:t>
    </dgm:pt>
    <dgm:pt modelId="{755B11B5-939F-48C8-BE90-62CBD7C797BC}" type="parTrans" cxnId="{33935A2F-7374-4C6B-93FF-3D17AEABFCF7}">
      <dgm:prSet/>
      <dgm:spPr/>
      <dgm:t>
        <a:bodyPr/>
        <a:lstStyle/>
        <a:p>
          <a:endParaRPr lang="en-US"/>
        </a:p>
      </dgm:t>
    </dgm:pt>
    <dgm:pt modelId="{EB97C434-3DA8-4993-AABC-1E8B8B2CB5E7}" type="sibTrans" cxnId="{33935A2F-7374-4C6B-93FF-3D17AEABFCF7}">
      <dgm:prSet/>
      <dgm:spPr/>
      <dgm:t>
        <a:bodyPr/>
        <a:lstStyle/>
        <a:p>
          <a:endParaRPr lang="en-US"/>
        </a:p>
      </dgm:t>
    </dgm:pt>
    <dgm:pt modelId="{6928CDC6-264E-4033-9279-3B4330E4F249}">
      <dgm:prSet custT="1"/>
      <dgm:spPr/>
      <dgm:t>
        <a:bodyPr/>
        <a:lstStyle/>
        <a:p>
          <a:r>
            <a:rPr lang="en-US" sz="1100" dirty="0">
              <a:latin typeface="Sabon LT Std" panose="02020602060506020403" pitchFamily="18" charset="0"/>
            </a:rPr>
            <a:t>Training: 20</a:t>
          </a:r>
        </a:p>
      </dgm:t>
    </dgm:pt>
    <dgm:pt modelId="{C510EDD6-7EFE-45B7-B56A-FD72E448D273}" type="parTrans" cxnId="{278F4BDC-5BA6-4FF6-9F83-E66ED0F4CD41}">
      <dgm:prSet/>
      <dgm:spPr/>
      <dgm:t>
        <a:bodyPr/>
        <a:lstStyle/>
        <a:p>
          <a:endParaRPr lang="en-US"/>
        </a:p>
      </dgm:t>
    </dgm:pt>
    <dgm:pt modelId="{A006667C-1798-48A5-B5C4-6C62D6111104}" type="sibTrans" cxnId="{278F4BDC-5BA6-4FF6-9F83-E66ED0F4CD41}">
      <dgm:prSet/>
      <dgm:spPr/>
      <dgm:t>
        <a:bodyPr/>
        <a:lstStyle/>
        <a:p>
          <a:endParaRPr lang="en-US"/>
        </a:p>
      </dgm:t>
    </dgm:pt>
    <dgm:pt modelId="{1C6967EC-0B9A-43B6-8F19-1AD1AF48C19D}">
      <dgm:prSet custT="1"/>
      <dgm:spPr/>
      <dgm:t>
        <a:bodyPr/>
        <a:lstStyle/>
        <a:p>
          <a:r>
            <a:rPr lang="en-US" sz="1100" dirty="0">
              <a:latin typeface="Sabon LT Std" panose="02020602060506020403" pitchFamily="18" charset="0"/>
            </a:rPr>
            <a:t>Work-based Learning: 30</a:t>
          </a:r>
        </a:p>
      </dgm:t>
    </dgm:pt>
    <dgm:pt modelId="{47B9C3F3-1CAF-4389-8E3D-2007C78B55D5}" type="parTrans" cxnId="{BC4BFC6B-DB92-408B-8110-FF0646258922}">
      <dgm:prSet/>
      <dgm:spPr/>
      <dgm:t>
        <a:bodyPr/>
        <a:lstStyle/>
        <a:p>
          <a:endParaRPr lang="en-US"/>
        </a:p>
      </dgm:t>
    </dgm:pt>
    <dgm:pt modelId="{7DB076B1-A525-4A9D-8DBC-82E510B6C912}" type="sibTrans" cxnId="{BC4BFC6B-DB92-408B-8110-FF0646258922}">
      <dgm:prSet/>
      <dgm:spPr/>
      <dgm:t>
        <a:bodyPr/>
        <a:lstStyle/>
        <a:p>
          <a:endParaRPr lang="en-US"/>
        </a:p>
      </dgm:t>
    </dgm:pt>
    <dgm:pt modelId="{B650693D-F269-4677-B620-E996BEC8BD58}">
      <dgm:prSet custT="1"/>
      <dgm:spPr/>
      <dgm:t>
        <a:bodyPr/>
        <a:lstStyle/>
        <a:p>
          <a:r>
            <a:rPr lang="en-US" sz="1100" dirty="0">
              <a:latin typeface="Sabon LT Std" panose="02020602060506020403" pitchFamily="18" charset="0"/>
            </a:rPr>
            <a:t>Exits to Employment: 138</a:t>
          </a:r>
        </a:p>
      </dgm:t>
    </dgm:pt>
    <dgm:pt modelId="{30E9B89D-63CE-4D59-8F7D-E63FC9162CB2}" type="parTrans" cxnId="{79B0AF98-C3BA-4574-BC9C-7277EE2B9193}">
      <dgm:prSet/>
      <dgm:spPr/>
      <dgm:t>
        <a:bodyPr/>
        <a:lstStyle/>
        <a:p>
          <a:endParaRPr lang="en-US"/>
        </a:p>
      </dgm:t>
    </dgm:pt>
    <dgm:pt modelId="{87239A03-13FE-463E-A126-2C54F35E3097}" type="sibTrans" cxnId="{79B0AF98-C3BA-4574-BC9C-7277EE2B9193}">
      <dgm:prSet/>
      <dgm:spPr/>
      <dgm:t>
        <a:bodyPr/>
        <a:lstStyle/>
        <a:p>
          <a:endParaRPr lang="en-US"/>
        </a:p>
      </dgm:t>
    </dgm:pt>
    <dgm:pt modelId="{6545711A-99AC-44E8-90CA-77A24A0F5523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en-US" sz="1800" b="0" i="0" dirty="0">
            <a:latin typeface="Sabon LT Std" panose="02020602060506020403" pitchFamily="18" charset="0"/>
          </a:endParaRPr>
        </a:p>
      </dgm:t>
    </dgm:pt>
    <dgm:pt modelId="{52077397-2F2C-4A42-B719-BCB208E34413}" type="parTrans" cxnId="{64AF047F-00CC-49B1-982E-95BDD4493648}">
      <dgm:prSet/>
      <dgm:spPr/>
      <dgm:t>
        <a:bodyPr/>
        <a:lstStyle/>
        <a:p>
          <a:endParaRPr lang="en-US"/>
        </a:p>
      </dgm:t>
    </dgm:pt>
    <dgm:pt modelId="{EC7F8E18-DC50-46AB-AFD1-63AD315408D5}" type="sibTrans" cxnId="{64AF047F-00CC-49B1-982E-95BDD4493648}">
      <dgm:prSet/>
      <dgm:spPr/>
      <dgm:t>
        <a:bodyPr/>
        <a:lstStyle/>
        <a:p>
          <a:endParaRPr lang="en-US"/>
        </a:p>
      </dgm:t>
    </dgm:pt>
    <dgm:pt modelId="{A25BFBC3-9588-499A-981F-4047DE7BB664}">
      <dgm:prSet phldrT="[Text]" custT="1"/>
      <dgm:spPr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200" b="0" i="0" dirty="0">
              <a:latin typeface="Sabon LT Std" panose="02020602060506020403" pitchFamily="18" charset="0"/>
            </a:rPr>
            <a:t>Care Economy</a:t>
          </a:r>
        </a:p>
      </dgm:t>
    </dgm:pt>
    <dgm:pt modelId="{C14B7F22-9961-43BE-88FC-171CDCD88343}" type="parTrans" cxnId="{864E6B37-EC2F-479A-AAEC-A176EFCFB7A5}">
      <dgm:prSet/>
      <dgm:spPr/>
      <dgm:t>
        <a:bodyPr/>
        <a:lstStyle/>
        <a:p>
          <a:endParaRPr lang="en-US"/>
        </a:p>
      </dgm:t>
    </dgm:pt>
    <dgm:pt modelId="{353DE100-9A50-4022-9E4B-BC343C64B612}" type="sibTrans" cxnId="{864E6B37-EC2F-479A-AAEC-A176EFCFB7A5}">
      <dgm:prSet/>
      <dgm:spPr/>
      <dgm:t>
        <a:bodyPr/>
        <a:lstStyle/>
        <a:p>
          <a:endParaRPr lang="en-US"/>
        </a:p>
      </dgm:t>
    </dgm:pt>
    <dgm:pt modelId="{5FFD65DB-804D-4610-9E12-2B93B2CB3B61}">
      <dgm:prSet phldrT="[Text]" custT="1"/>
      <dgm:spPr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en-US" sz="1200" b="0" i="0" dirty="0">
            <a:latin typeface="Sabon LT Std" panose="02020602060506020403" pitchFamily="18" charset="0"/>
          </a:endParaRPr>
        </a:p>
      </dgm:t>
    </dgm:pt>
    <dgm:pt modelId="{EBFFB8C9-BAF7-4496-96FD-CBFD3F902604}" type="parTrans" cxnId="{77C17023-87B5-49C0-B569-C195E538EC5B}">
      <dgm:prSet/>
      <dgm:spPr/>
      <dgm:t>
        <a:bodyPr/>
        <a:lstStyle/>
        <a:p>
          <a:endParaRPr lang="en-US"/>
        </a:p>
      </dgm:t>
    </dgm:pt>
    <dgm:pt modelId="{BF5F5023-42A7-4642-A9B3-6EAB2AE4B451}" type="sibTrans" cxnId="{77C17023-87B5-49C0-B569-C195E538EC5B}">
      <dgm:prSet/>
      <dgm:spPr/>
      <dgm:t>
        <a:bodyPr/>
        <a:lstStyle/>
        <a:p>
          <a:endParaRPr lang="en-US"/>
        </a:p>
      </dgm:t>
    </dgm:pt>
    <dgm:pt modelId="{DCDA07C9-8D68-4A8D-8565-25DD35CEBF1F}">
      <dgm:prSet phldrT="[Text]" custT="1"/>
      <dgm:spPr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200" b="0" i="0" dirty="0">
              <a:latin typeface="Sabon LT Std" panose="02020602060506020403" pitchFamily="18" charset="0"/>
            </a:rPr>
            <a:t>Environmental remediation</a:t>
          </a:r>
        </a:p>
      </dgm:t>
    </dgm:pt>
    <dgm:pt modelId="{3FDA6FE7-D999-407A-9C43-06DE73E9BDAF}" type="parTrans" cxnId="{CB2ADDC3-2390-43A0-B5C3-404918045F18}">
      <dgm:prSet/>
      <dgm:spPr/>
      <dgm:t>
        <a:bodyPr/>
        <a:lstStyle/>
        <a:p>
          <a:endParaRPr lang="en-US"/>
        </a:p>
      </dgm:t>
    </dgm:pt>
    <dgm:pt modelId="{F0392CE1-7752-4CCC-9731-33BA10A6DDF5}" type="sibTrans" cxnId="{CB2ADDC3-2390-43A0-B5C3-404918045F18}">
      <dgm:prSet/>
      <dgm:spPr/>
      <dgm:t>
        <a:bodyPr/>
        <a:lstStyle/>
        <a:p>
          <a:endParaRPr lang="en-US"/>
        </a:p>
      </dgm:t>
    </dgm:pt>
    <dgm:pt modelId="{C2D80C99-4F44-4704-A9D9-B1CB8E901137}">
      <dgm:prSet phldrT="[Text]" custT="1"/>
      <dgm:spPr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200" b="0" i="0" dirty="0">
              <a:latin typeface="Sabon LT Std" panose="02020602060506020403" pitchFamily="18" charset="0"/>
            </a:rPr>
            <a:t>Other critical industries: Transportation and Warehousing, Information Technology, Leisure/ Hospitality </a:t>
          </a:r>
        </a:p>
      </dgm:t>
    </dgm:pt>
    <dgm:pt modelId="{E4C5AF95-29A0-4622-BDCA-791FB86780F2}" type="parTrans" cxnId="{6D07C1E8-E1FC-486B-8BA4-B31293C76CFC}">
      <dgm:prSet/>
      <dgm:spPr/>
      <dgm:t>
        <a:bodyPr/>
        <a:lstStyle/>
        <a:p>
          <a:endParaRPr lang="en-US"/>
        </a:p>
      </dgm:t>
    </dgm:pt>
    <dgm:pt modelId="{FFC30BBA-E21F-4034-8367-44B7B21A4C0E}" type="sibTrans" cxnId="{6D07C1E8-E1FC-486B-8BA4-B31293C76CFC}">
      <dgm:prSet/>
      <dgm:spPr/>
      <dgm:t>
        <a:bodyPr/>
        <a:lstStyle/>
        <a:p>
          <a:endParaRPr lang="en-US"/>
        </a:p>
      </dgm:t>
    </dgm:pt>
    <dgm:pt modelId="{C3E24B4C-7702-497A-AAA2-4394FE8942D3}">
      <dgm:prSet phldrT="[Text]" custT="1"/>
      <dgm:spPr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200" b="0" i="0" dirty="0">
              <a:latin typeface="Sabon LT Std" panose="02020602060506020403" pitchFamily="18" charset="0"/>
            </a:rPr>
            <a:t>Building on success of Disaster Relief and Employment Recovery DWGs. </a:t>
          </a:r>
        </a:p>
      </dgm:t>
    </dgm:pt>
    <dgm:pt modelId="{15DF1278-6298-41B1-89AA-9E5B49FACD2B}" type="parTrans" cxnId="{B72A966D-F524-41E5-B39D-8C2C6A9A7A87}">
      <dgm:prSet/>
      <dgm:spPr/>
      <dgm:t>
        <a:bodyPr/>
        <a:lstStyle/>
        <a:p>
          <a:endParaRPr lang="en-US"/>
        </a:p>
      </dgm:t>
    </dgm:pt>
    <dgm:pt modelId="{5FBC383A-B878-482C-B7A0-9E4692AE821C}" type="sibTrans" cxnId="{B72A966D-F524-41E5-B39D-8C2C6A9A7A87}">
      <dgm:prSet/>
      <dgm:spPr/>
      <dgm:t>
        <a:bodyPr/>
        <a:lstStyle/>
        <a:p>
          <a:endParaRPr lang="en-US"/>
        </a:p>
      </dgm:t>
    </dgm:pt>
    <dgm:pt modelId="{0D16C109-3228-4D72-9FD4-1F219979D166}">
      <dgm:prSet phldrT="[Text]" custT="1"/>
      <dgm:spPr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200" dirty="0">
              <a:solidFill>
                <a:srgbClr val="343433"/>
              </a:solidFill>
              <a:latin typeface="Sabon LT Std" panose="02020602060506020403" pitchFamily="18" charset="0"/>
            </a:rPr>
            <a:t>Strengthen partnerships to understand, respond, and serve community. </a:t>
          </a:r>
        </a:p>
      </dgm:t>
    </dgm:pt>
    <dgm:pt modelId="{52C35989-6019-4532-B946-B7307D6B0943}" type="parTrans" cxnId="{5E186228-D58D-4219-9912-110B9CE9005E}">
      <dgm:prSet/>
      <dgm:spPr/>
      <dgm:t>
        <a:bodyPr/>
        <a:lstStyle/>
        <a:p>
          <a:endParaRPr lang="en-US"/>
        </a:p>
      </dgm:t>
    </dgm:pt>
    <dgm:pt modelId="{3BC4ECA4-C262-4049-A7AD-6B7ADA0FA332}" type="sibTrans" cxnId="{5E186228-D58D-4219-9912-110B9CE9005E}">
      <dgm:prSet/>
      <dgm:spPr/>
      <dgm:t>
        <a:bodyPr/>
        <a:lstStyle/>
        <a:p>
          <a:endParaRPr lang="en-US"/>
        </a:p>
      </dgm:t>
    </dgm:pt>
    <dgm:pt modelId="{FD2C85CC-3055-4F08-849D-9EE2516E8ADA}">
      <dgm:prSet custT="1"/>
      <dgm:spPr/>
      <dgm:t>
        <a:bodyPr/>
        <a:lstStyle/>
        <a:p>
          <a:endParaRPr lang="en-US" sz="1100" dirty="0">
            <a:latin typeface="Sabon LT Std" panose="02020602060506020403" pitchFamily="18" charset="0"/>
          </a:endParaRPr>
        </a:p>
      </dgm:t>
    </dgm:pt>
    <dgm:pt modelId="{07E19D72-2D4A-407E-920B-EEC0BF246614}" type="parTrans" cxnId="{2F806ADF-0891-4BB5-9E54-6B53E6A5760B}">
      <dgm:prSet/>
      <dgm:spPr/>
      <dgm:t>
        <a:bodyPr/>
        <a:lstStyle/>
        <a:p>
          <a:endParaRPr lang="en-US"/>
        </a:p>
      </dgm:t>
    </dgm:pt>
    <dgm:pt modelId="{F7F327F9-3BB1-4141-94ED-5397B17DB2E3}" type="sibTrans" cxnId="{2F806ADF-0891-4BB5-9E54-6B53E6A5760B}">
      <dgm:prSet/>
      <dgm:spPr/>
      <dgm:t>
        <a:bodyPr/>
        <a:lstStyle/>
        <a:p>
          <a:endParaRPr lang="en-US"/>
        </a:p>
      </dgm:t>
    </dgm:pt>
    <dgm:pt modelId="{3EEA43B6-90AE-4B64-B144-6231006C2C75}">
      <dgm:prSet custT="1"/>
      <dgm:spPr/>
      <dgm:t>
        <a:bodyPr/>
        <a:lstStyle/>
        <a:p>
          <a:endParaRPr lang="en-US" sz="1100" dirty="0">
            <a:latin typeface="Sabon LT Std" panose="02020602060506020403" pitchFamily="18" charset="0"/>
          </a:endParaRPr>
        </a:p>
      </dgm:t>
    </dgm:pt>
    <dgm:pt modelId="{E3A84452-EA5A-4030-957F-F14D536B3453}" type="parTrans" cxnId="{AF31BB43-D92C-4C0D-AA16-4479BB846624}">
      <dgm:prSet/>
      <dgm:spPr/>
      <dgm:t>
        <a:bodyPr/>
        <a:lstStyle/>
        <a:p>
          <a:endParaRPr lang="en-US"/>
        </a:p>
      </dgm:t>
    </dgm:pt>
    <dgm:pt modelId="{BA189956-8C9D-485A-9ECE-ED27F9191943}" type="sibTrans" cxnId="{AF31BB43-D92C-4C0D-AA16-4479BB846624}">
      <dgm:prSet/>
      <dgm:spPr/>
      <dgm:t>
        <a:bodyPr/>
        <a:lstStyle/>
        <a:p>
          <a:endParaRPr lang="en-US"/>
        </a:p>
      </dgm:t>
    </dgm:pt>
    <dgm:pt modelId="{629B12EF-5750-46DD-8F15-AD259A19EA5E}">
      <dgm:prSet custT="1"/>
      <dgm:spPr/>
      <dgm:t>
        <a:bodyPr/>
        <a:lstStyle/>
        <a:p>
          <a:endParaRPr lang="en-US" sz="1100" dirty="0">
            <a:latin typeface="Sabon LT Std" panose="02020602060506020403" pitchFamily="18" charset="0"/>
          </a:endParaRPr>
        </a:p>
      </dgm:t>
    </dgm:pt>
    <dgm:pt modelId="{03944C22-15C5-4EE8-906E-FFBB38815275}" type="parTrans" cxnId="{20602E51-7E07-494A-9C1F-DF1424AD481E}">
      <dgm:prSet/>
      <dgm:spPr/>
      <dgm:t>
        <a:bodyPr/>
        <a:lstStyle/>
        <a:p>
          <a:endParaRPr lang="en-US"/>
        </a:p>
      </dgm:t>
    </dgm:pt>
    <dgm:pt modelId="{91272C47-70CE-41F9-9059-D02D885AE48B}" type="sibTrans" cxnId="{20602E51-7E07-494A-9C1F-DF1424AD481E}">
      <dgm:prSet/>
      <dgm:spPr/>
      <dgm:t>
        <a:bodyPr/>
        <a:lstStyle/>
        <a:p>
          <a:endParaRPr lang="en-US"/>
        </a:p>
      </dgm:t>
    </dgm:pt>
    <dgm:pt modelId="{CDD858D9-0E40-4E13-8433-A9F91310D213}">
      <dgm:prSet phldrT="[Text]" custT="1"/>
      <dgm:spPr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200" dirty="0">
              <a:solidFill>
                <a:srgbClr val="343433"/>
              </a:solidFill>
              <a:latin typeface="Sabon LT Std" panose="02020602060506020403" pitchFamily="18" charset="0"/>
            </a:rPr>
            <a:t>Strengthen partnerships within the WorkSource system</a:t>
          </a:r>
        </a:p>
      </dgm:t>
    </dgm:pt>
    <dgm:pt modelId="{ECF786D7-0EEC-4C97-895A-BDAF82233133}" type="parTrans" cxnId="{15510F55-FD81-4517-ABEB-1BBEB6181712}">
      <dgm:prSet/>
      <dgm:spPr/>
      <dgm:t>
        <a:bodyPr/>
        <a:lstStyle/>
        <a:p>
          <a:endParaRPr lang="en-US"/>
        </a:p>
      </dgm:t>
    </dgm:pt>
    <dgm:pt modelId="{C76E8E8C-5D22-4D6C-AEE7-770093455CC7}" type="sibTrans" cxnId="{15510F55-FD81-4517-ABEB-1BBEB6181712}">
      <dgm:prSet/>
      <dgm:spPr/>
      <dgm:t>
        <a:bodyPr/>
        <a:lstStyle/>
        <a:p>
          <a:endParaRPr lang="en-US"/>
        </a:p>
      </dgm:t>
    </dgm:pt>
    <dgm:pt modelId="{0F009C22-488A-47F8-B0D9-31F0374F3AAA}" type="pres">
      <dgm:prSet presAssocID="{95AEED91-4D10-43C5-B97D-2DC2173AB78B}" presName="diagram" presStyleCnt="0">
        <dgm:presLayoutVars>
          <dgm:dir/>
          <dgm:animLvl val="lvl"/>
          <dgm:resizeHandles val="exact"/>
        </dgm:presLayoutVars>
      </dgm:prSet>
      <dgm:spPr/>
    </dgm:pt>
    <dgm:pt modelId="{41D50528-7787-40C5-9148-992E50F8F36D}" type="pres">
      <dgm:prSet presAssocID="{EF9DF8F7-E0AD-408E-B284-6EB0A25FCCDB}" presName="compNode" presStyleCnt="0"/>
      <dgm:spPr/>
    </dgm:pt>
    <dgm:pt modelId="{3B9F5714-5A45-45DA-9732-02F3CBE41B37}" type="pres">
      <dgm:prSet presAssocID="{EF9DF8F7-E0AD-408E-B284-6EB0A25FCCDB}" presName="childRect" presStyleLbl="bgAcc1" presStyleIdx="0" presStyleCnt="4" custScaleY="181964" custLinFactNeighborX="-192" custLinFactNeighborY="-9607">
        <dgm:presLayoutVars>
          <dgm:bulletEnabled val="1"/>
        </dgm:presLayoutVars>
      </dgm:prSet>
      <dgm:spPr/>
    </dgm:pt>
    <dgm:pt modelId="{E3DE4866-8654-453F-A717-E2D00881CC1F}" type="pres">
      <dgm:prSet presAssocID="{EF9DF8F7-E0AD-408E-B284-6EB0A25FCCD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D94990E-CF33-4726-88D5-4AFD4E591CCF}" type="pres">
      <dgm:prSet presAssocID="{EF9DF8F7-E0AD-408E-B284-6EB0A25FCCDB}" presName="parentRect" presStyleLbl="alignNode1" presStyleIdx="0" presStyleCnt="4" custScaleY="243540" custLinFactNeighborX="1162" custLinFactNeighborY="68069"/>
      <dgm:spPr/>
    </dgm:pt>
    <dgm:pt modelId="{85D2F14D-DAF3-4EAA-9250-3979A030AA32}" type="pres">
      <dgm:prSet presAssocID="{EF9DF8F7-E0AD-408E-B284-6EB0A25FCCDB}" presName="adorn" presStyleLbl="fgAccFollowNode1" presStyleIdx="0" presStyleCnt="4" custScaleX="119003" custScaleY="120603" custLinFactNeighborX="-11606" custLinFactNeighborY="9978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n using laptop and mobile phone"/>
        </a:ext>
      </dgm:extLst>
    </dgm:pt>
    <dgm:pt modelId="{B6941CDC-097D-421B-9BBF-ABF6B3AF79DF}" type="pres">
      <dgm:prSet presAssocID="{E6CA0B63-5C9D-4E92-BCBF-53B20510A301}" presName="sibTrans" presStyleLbl="sibTrans2D1" presStyleIdx="0" presStyleCnt="0"/>
      <dgm:spPr/>
    </dgm:pt>
    <dgm:pt modelId="{17825E2C-1DC9-4789-B851-B2BF195F1E58}" type="pres">
      <dgm:prSet presAssocID="{7DF0F0F7-035F-4096-B6F8-4AA1805C25FC}" presName="compNode" presStyleCnt="0"/>
      <dgm:spPr/>
    </dgm:pt>
    <dgm:pt modelId="{B532DC60-6A2C-46B3-943A-B5C0D4C07E6E}" type="pres">
      <dgm:prSet presAssocID="{7DF0F0F7-035F-4096-B6F8-4AA1805C25FC}" presName="childRect" presStyleLbl="bgAcc1" presStyleIdx="1" presStyleCnt="4" custScaleX="108550" custScaleY="216184">
        <dgm:presLayoutVars>
          <dgm:bulletEnabled val="1"/>
        </dgm:presLayoutVars>
      </dgm:prSet>
      <dgm:spPr/>
    </dgm:pt>
    <dgm:pt modelId="{32789ED3-1E80-4407-9E88-FD333C48A3E1}" type="pres">
      <dgm:prSet presAssocID="{7DF0F0F7-035F-4096-B6F8-4AA1805C25F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2E67F37-85E8-4F12-AA8B-0361D65611E6}" type="pres">
      <dgm:prSet presAssocID="{7DF0F0F7-035F-4096-B6F8-4AA1805C25FC}" presName="parentRect" presStyleLbl="alignNode1" presStyleIdx="1" presStyleCnt="4" custScaleX="108550" custScaleY="253010" custLinFactNeighborX="-451" custLinFactNeighborY="61995"/>
      <dgm:spPr/>
    </dgm:pt>
    <dgm:pt modelId="{9FF33E97-6FB3-400F-8B2C-CB2890122874}" type="pres">
      <dgm:prSet presAssocID="{7DF0F0F7-035F-4096-B6F8-4AA1805C25FC}" presName="adorn" presStyleLbl="fgAccFollowNode1" presStyleIdx="1" presStyleCnt="4" custScaleX="120930" custScaleY="119624" custLinFactNeighborX="-58" custLinFactNeighborY="94859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6610B5B-42CF-4DDB-A6E7-AFEB74F047FC}" type="pres">
      <dgm:prSet presAssocID="{400432FF-9EE2-4013-A7CB-F80441CA7300}" presName="sibTrans" presStyleLbl="sibTrans2D1" presStyleIdx="0" presStyleCnt="0"/>
      <dgm:spPr/>
    </dgm:pt>
    <dgm:pt modelId="{01BD529E-3224-42A4-96A0-77BC472A8E7B}" type="pres">
      <dgm:prSet presAssocID="{7604541C-8F7C-4251-9394-CE1BDBE8A150}" presName="compNode" presStyleCnt="0"/>
      <dgm:spPr/>
    </dgm:pt>
    <dgm:pt modelId="{BF77E602-B611-4562-BAFC-9275F511A48B}" type="pres">
      <dgm:prSet presAssocID="{7604541C-8F7C-4251-9394-CE1BDBE8A150}" presName="childRect" presStyleLbl="bgAcc1" presStyleIdx="2" presStyleCnt="4" custScaleX="107326" custScaleY="222062">
        <dgm:presLayoutVars>
          <dgm:bulletEnabled val="1"/>
        </dgm:presLayoutVars>
      </dgm:prSet>
      <dgm:spPr/>
    </dgm:pt>
    <dgm:pt modelId="{0BD7EC1C-921F-433D-80BF-967108A76A17}" type="pres">
      <dgm:prSet presAssocID="{7604541C-8F7C-4251-9394-CE1BDBE8A15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C1953CE-85E6-4D11-A7CA-1C53BAB1F53D}" type="pres">
      <dgm:prSet presAssocID="{7604541C-8F7C-4251-9394-CE1BDBE8A150}" presName="parentRect" presStyleLbl="alignNode1" presStyleIdx="2" presStyleCnt="4" custScaleX="107499" custScaleY="259723" custLinFactNeighborX="-416" custLinFactNeighborY="97022"/>
      <dgm:spPr/>
    </dgm:pt>
    <dgm:pt modelId="{4FEF56B3-9476-46CA-88C3-706C9CCFD275}" type="pres">
      <dgm:prSet presAssocID="{7604541C-8F7C-4251-9394-CE1BDBE8A150}" presName="adorn" presStyleLbl="fgAccFollowNode1" presStyleIdx="2" presStyleCnt="4" custScaleX="110453" custScaleY="109937" custLinFactNeighborX="11531" custLinFactNeighborY="92247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9688051-A0EE-4268-BE7A-873BA941638B}" type="pres">
      <dgm:prSet presAssocID="{ACB321BD-D6AC-410E-94CE-CE9F05666135}" presName="sibTrans" presStyleLbl="sibTrans2D1" presStyleIdx="0" presStyleCnt="0"/>
      <dgm:spPr/>
    </dgm:pt>
    <dgm:pt modelId="{F6ABEEF2-AFC4-4E40-A9DB-CE13BDE554E6}" type="pres">
      <dgm:prSet presAssocID="{87575B21-05CC-4D86-AEBA-B7382A098415}" presName="compNode" presStyleCnt="0"/>
      <dgm:spPr/>
    </dgm:pt>
    <dgm:pt modelId="{1E6A22EA-41AC-46F9-9C0E-1D89E8987DD7}" type="pres">
      <dgm:prSet presAssocID="{87575B21-05CC-4D86-AEBA-B7382A098415}" presName="childRect" presStyleLbl="bgAcc1" presStyleIdx="3" presStyleCnt="4" custScaleX="106639" custScaleY="239551">
        <dgm:presLayoutVars>
          <dgm:bulletEnabled val="1"/>
        </dgm:presLayoutVars>
      </dgm:prSet>
      <dgm:spPr/>
    </dgm:pt>
    <dgm:pt modelId="{A76346D6-C294-428B-99DD-2D0FD6D6F127}" type="pres">
      <dgm:prSet presAssocID="{87575B21-05CC-4D86-AEBA-B7382A09841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8E2D959-7A45-4DD3-B772-2D6C56F97731}" type="pres">
      <dgm:prSet presAssocID="{87575B21-05CC-4D86-AEBA-B7382A098415}" presName="parentRect" presStyleLbl="alignNode1" presStyleIdx="3" presStyleCnt="4" custScaleX="106469" custScaleY="255357" custLinFactNeighborX="-451" custLinFactNeighborY="49214"/>
      <dgm:spPr/>
    </dgm:pt>
    <dgm:pt modelId="{9BFC243E-E9B9-4AE0-90D0-303D05E201E3}" type="pres">
      <dgm:prSet presAssocID="{87575B21-05CC-4D86-AEBA-B7382A098415}" presName="adorn" presStyleLbl="fgAccFollowNode1" presStyleIdx="3" presStyleCnt="4" custScaleX="111150" custScaleY="110453" custLinFactNeighborX="14093" custLinFactNeighborY="96091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D505E005-2199-4F47-B095-F219DFE2F89C}" type="presOf" srcId="{8CC3213C-4ACA-40CF-A8C6-CF8C6B93DC6D}" destId="{3B9F5714-5A45-45DA-9732-02F3CBE41B37}" srcOrd="0" destOrd="0" presId="urn:microsoft.com/office/officeart/2005/8/layout/bList2"/>
    <dgm:cxn modelId="{54D83408-8D19-4CC7-8A7D-513547CBB52E}" type="presOf" srcId="{F3A7A5FB-817D-4C2C-9E68-BB759E16D235}" destId="{1E6A22EA-41AC-46F9-9C0E-1D89E8987DD7}" srcOrd="0" destOrd="0" presId="urn:microsoft.com/office/officeart/2005/8/layout/bList2"/>
    <dgm:cxn modelId="{0E198508-8E44-4476-8121-0CB9612FC01C}" type="presOf" srcId="{7604541C-8F7C-4251-9394-CE1BDBE8A150}" destId="{EC1953CE-85E6-4D11-A7CA-1C53BAB1F53D}" srcOrd="1" destOrd="0" presId="urn:microsoft.com/office/officeart/2005/8/layout/bList2"/>
    <dgm:cxn modelId="{4158790C-1D2E-43A4-A185-53EA394B66FC}" srcId="{87575B21-05CC-4D86-AEBA-B7382A098415}" destId="{F3A7A5FB-817D-4C2C-9E68-BB759E16D235}" srcOrd="0" destOrd="0" parTransId="{642CA3C5-65E6-442B-8EFD-339B1AA70463}" sibTransId="{30770620-BFF5-4C79-9779-C6CEF5C84993}"/>
    <dgm:cxn modelId="{7393190D-B23F-4F5F-97C3-49791B094532}" type="presOf" srcId="{7604541C-8F7C-4251-9394-CE1BDBE8A150}" destId="{0BD7EC1C-921F-433D-80BF-967108A76A17}" srcOrd="0" destOrd="0" presId="urn:microsoft.com/office/officeart/2005/8/layout/bList2"/>
    <dgm:cxn modelId="{B7627D1A-32D5-410C-A818-27E8B303A36B}" type="presOf" srcId="{87575B21-05CC-4D86-AEBA-B7382A098415}" destId="{F8E2D959-7A45-4DD3-B772-2D6C56F97731}" srcOrd="1" destOrd="0" presId="urn:microsoft.com/office/officeart/2005/8/layout/bList2"/>
    <dgm:cxn modelId="{60E71B1B-BE43-4ADE-ACB7-3666565913AF}" srcId="{95AEED91-4D10-43C5-B97D-2DC2173AB78B}" destId="{EF9DF8F7-E0AD-408E-B284-6EB0A25FCCDB}" srcOrd="0" destOrd="0" parTransId="{E2568CF0-4816-41D4-92BF-479818298EBE}" sibTransId="{E6CA0B63-5C9D-4E92-BCBF-53B20510A301}"/>
    <dgm:cxn modelId="{77C17023-87B5-49C0-B569-C195E538EC5B}" srcId="{87575B21-05CC-4D86-AEBA-B7382A098415}" destId="{5FFD65DB-804D-4610-9E12-2B93B2CB3B61}" srcOrd="4" destOrd="0" parTransId="{EBFFB8C9-BAF7-4496-96FD-CBFD3F902604}" sibTransId="{BF5F5023-42A7-4642-A9B3-6EAB2AE4B451}"/>
    <dgm:cxn modelId="{1C452825-3B0C-4CB4-A86A-9587672C38A2}" type="presOf" srcId="{7DF0F0F7-035F-4096-B6F8-4AA1805C25FC}" destId="{32789ED3-1E80-4407-9E88-FD333C48A3E1}" srcOrd="0" destOrd="0" presId="urn:microsoft.com/office/officeart/2005/8/layout/bList2"/>
    <dgm:cxn modelId="{5E186228-D58D-4219-9912-110B9CE9005E}" srcId="{7DF0F0F7-035F-4096-B6F8-4AA1805C25FC}" destId="{0D16C109-3228-4D72-9FD4-1F219979D166}" srcOrd="2" destOrd="0" parTransId="{52C35989-6019-4532-B946-B7307D6B0943}" sibTransId="{3BC4ECA4-C262-4049-A7AD-6B7ADA0FA332}"/>
    <dgm:cxn modelId="{33935A2F-7374-4C6B-93FF-3D17AEABFCF7}" srcId="{EF9DF8F7-E0AD-408E-B284-6EB0A25FCCDB}" destId="{8CC3213C-4ACA-40CF-A8C6-CF8C6B93DC6D}" srcOrd="0" destOrd="0" parTransId="{755B11B5-939F-48C8-BE90-62CBD7C797BC}" sibTransId="{EB97C434-3DA8-4993-AABC-1E8B8B2CB5E7}"/>
    <dgm:cxn modelId="{BB9BE231-FF53-4CE0-B938-8C6487566002}" type="presOf" srcId="{E6CA0B63-5C9D-4E92-BCBF-53B20510A301}" destId="{B6941CDC-097D-421B-9BBF-ABF6B3AF79DF}" srcOrd="0" destOrd="0" presId="urn:microsoft.com/office/officeart/2005/8/layout/bList2"/>
    <dgm:cxn modelId="{864E6B37-EC2F-479A-AAEC-A176EFCFB7A5}" srcId="{87575B21-05CC-4D86-AEBA-B7382A098415}" destId="{A25BFBC3-9588-499A-981F-4047DE7BB664}" srcOrd="1" destOrd="0" parTransId="{C14B7F22-9961-43BE-88FC-171CDCD88343}" sibTransId="{353DE100-9A50-4022-9E4B-BC343C64B612}"/>
    <dgm:cxn modelId="{ED4CA73C-88E6-4E8B-822F-D48289554599}" type="presOf" srcId="{EF9DF8F7-E0AD-408E-B284-6EB0A25FCCDB}" destId="{3D94990E-CF33-4726-88D5-4AFD4E591CCF}" srcOrd="1" destOrd="0" presId="urn:microsoft.com/office/officeart/2005/8/layout/bList2"/>
    <dgm:cxn modelId="{7A0D193E-083C-4A59-91AF-0593D9BC4F98}" type="presOf" srcId="{FD2C85CC-3055-4F08-849D-9EE2516E8ADA}" destId="{3B9F5714-5A45-45DA-9732-02F3CBE41B37}" srcOrd="0" destOrd="1" presId="urn:microsoft.com/office/officeart/2005/8/layout/bList2"/>
    <dgm:cxn modelId="{B865EE3E-AE17-467F-BF6A-7A459BB08462}" srcId="{95AEED91-4D10-43C5-B97D-2DC2173AB78B}" destId="{87575B21-05CC-4D86-AEBA-B7382A098415}" srcOrd="3" destOrd="0" parTransId="{8A28155A-2810-452B-9C64-AC9F4A29FC6A}" sibTransId="{CB52DAB8-BB1F-4872-8A9F-BF11E7429DBE}"/>
    <dgm:cxn modelId="{AF31BB43-D92C-4C0D-AA16-4479BB846624}" srcId="{EF9DF8F7-E0AD-408E-B284-6EB0A25FCCDB}" destId="{3EEA43B6-90AE-4B64-B144-6231006C2C75}" srcOrd="3" destOrd="0" parTransId="{E3A84452-EA5A-4030-957F-F14D536B3453}" sibTransId="{BA189956-8C9D-485A-9ECE-ED27F9191943}"/>
    <dgm:cxn modelId="{F9022647-D439-4A0D-956C-BF8EE09B0B81}" type="presOf" srcId="{C2D80C99-4F44-4704-A9D9-B1CB8E901137}" destId="{1E6A22EA-41AC-46F9-9C0E-1D89E8987DD7}" srcOrd="0" destOrd="3" presId="urn:microsoft.com/office/officeart/2005/8/layout/bList2"/>
    <dgm:cxn modelId="{20602E51-7E07-494A-9C1F-DF1424AD481E}" srcId="{EF9DF8F7-E0AD-408E-B284-6EB0A25FCCDB}" destId="{629B12EF-5750-46DD-8F15-AD259A19EA5E}" srcOrd="5" destOrd="0" parTransId="{03944C22-15C5-4EE8-906E-FFBB38815275}" sibTransId="{91272C47-70CE-41F9-9059-D02D885AE48B}"/>
    <dgm:cxn modelId="{3AEAE054-10D9-449D-9EC4-BE158A76E250}" type="presOf" srcId="{CDD858D9-0E40-4E13-8433-A9F91310D213}" destId="{B532DC60-6A2C-46B3-943A-B5C0D4C07E6E}" srcOrd="0" destOrd="1" presId="urn:microsoft.com/office/officeart/2005/8/layout/bList2"/>
    <dgm:cxn modelId="{15510F55-FD81-4517-ABEB-1BBEB6181712}" srcId="{7DF0F0F7-035F-4096-B6F8-4AA1805C25FC}" destId="{CDD858D9-0E40-4E13-8433-A9F91310D213}" srcOrd="1" destOrd="0" parTransId="{ECF786D7-0EEC-4C97-895A-BDAF82233133}" sibTransId="{C76E8E8C-5D22-4D6C-AEE7-770093455CC7}"/>
    <dgm:cxn modelId="{E882B957-FBB1-4C8E-BFBD-6A2ABA458D34}" type="presOf" srcId="{DCDA07C9-8D68-4A8D-8565-25DD35CEBF1F}" destId="{1E6A22EA-41AC-46F9-9C0E-1D89E8987DD7}" srcOrd="0" destOrd="2" presId="urn:microsoft.com/office/officeart/2005/8/layout/bList2"/>
    <dgm:cxn modelId="{990BBE5D-29A0-416C-B9DB-1AD12E4A2993}" type="presOf" srcId="{0D16C109-3228-4D72-9FD4-1F219979D166}" destId="{B532DC60-6A2C-46B3-943A-B5C0D4C07E6E}" srcOrd="0" destOrd="2" presId="urn:microsoft.com/office/officeart/2005/8/layout/bList2"/>
    <dgm:cxn modelId="{CADF0D60-B254-492A-96D9-25C6E245C443}" type="presOf" srcId="{5FFD65DB-804D-4610-9E12-2B93B2CB3B61}" destId="{1E6A22EA-41AC-46F9-9C0E-1D89E8987DD7}" srcOrd="0" destOrd="4" presId="urn:microsoft.com/office/officeart/2005/8/layout/bList2"/>
    <dgm:cxn modelId="{3F817867-01C7-4049-AF1B-5877449D0692}" type="presOf" srcId="{629B12EF-5750-46DD-8F15-AD259A19EA5E}" destId="{3B9F5714-5A45-45DA-9732-02F3CBE41B37}" srcOrd="0" destOrd="5" presId="urn:microsoft.com/office/officeart/2005/8/layout/bList2"/>
    <dgm:cxn modelId="{BC4BFC6B-DB92-408B-8110-FF0646258922}" srcId="{EF9DF8F7-E0AD-408E-B284-6EB0A25FCCDB}" destId="{1C6967EC-0B9A-43B6-8F19-1AD1AF48C19D}" srcOrd="4" destOrd="0" parTransId="{47B9C3F3-1CAF-4389-8E3D-2007C78B55D5}" sibTransId="{7DB076B1-A525-4A9D-8DBC-82E510B6C912}"/>
    <dgm:cxn modelId="{B72A966D-F524-41E5-B39D-8C2C6A9A7A87}" srcId="{7604541C-8F7C-4251-9394-CE1BDBE8A150}" destId="{C3E24B4C-7702-497A-AAA2-4394FE8942D3}" srcOrd="1" destOrd="0" parTransId="{15DF1278-6298-41B1-89AA-9E5B49FACD2B}" sibTransId="{5FBC383A-B878-482C-B7A0-9E4692AE821C}"/>
    <dgm:cxn modelId="{C7A38671-44A0-4037-AF86-F15E08FDF1E4}" srcId="{95AEED91-4D10-43C5-B97D-2DC2173AB78B}" destId="{7DF0F0F7-035F-4096-B6F8-4AA1805C25FC}" srcOrd="1" destOrd="0" parTransId="{2953AD01-1C2C-46B5-A2D4-5B14B3E64EB4}" sibTransId="{400432FF-9EE2-4013-A7CB-F80441CA7300}"/>
    <dgm:cxn modelId="{3C319271-F718-4E21-8DAD-E58EECFD6F27}" type="presOf" srcId="{95AEED91-4D10-43C5-B97D-2DC2173AB78B}" destId="{0F009C22-488A-47F8-B0D9-31F0374F3AAA}" srcOrd="0" destOrd="0" presId="urn:microsoft.com/office/officeart/2005/8/layout/bList2"/>
    <dgm:cxn modelId="{8AD6ED73-BFBD-4407-A4B2-CBE4A43A92C9}" type="presOf" srcId="{ACB321BD-D6AC-410E-94CE-CE9F05666135}" destId="{69688051-A0EE-4268-BE7A-873BA941638B}" srcOrd="0" destOrd="0" presId="urn:microsoft.com/office/officeart/2005/8/layout/bList2"/>
    <dgm:cxn modelId="{64AF047F-00CC-49B1-982E-95BDD4493648}" srcId="{7604541C-8F7C-4251-9394-CE1BDBE8A150}" destId="{6545711A-99AC-44E8-90CA-77A24A0F5523}" srcOrd="2" destOrd="0" parTransId="{52077397-2F2C-4A42-B719-BCB208E34413}" sibTransId="{EC7F8E18-DC50-46AB-AFD1-63AD315408D5}"/>
    <dgm:cxn modelId="{39814784-5B5C-4F6D-AF92-A4E95737E165}" type="presOf" srcId="{B650693D-F269-4677-B620-E996BEC8BD58}" destId="{3B9F5714-5A45-45DA-9732-02F3CBE41B37}" srcOrd="0" destOrd="6" presId="urn:microsoft.com/office/officeart/2005/8/layout/bList2"/>
    <dgm:cxn modelId="{C5A1DC88-A1E8-4AC7-9035-725A6EBDE09A}" type="presOf" srcId="{6928CDC6-264E-4033-9279-3B4330E4F249}" destId="{3B9F5714-5A45-45DA-9732-02F3CBE41B37}" srcOrd="0" destOrd="2" presId="urn:microsoft.com/office/officeart/2005/8/layout/bList2"/>
    <dgm:cxn modelId="{3373EA88-5472-401D-BC9C-1756129CDAFD}" type="presOf" srcId="{7DF0F0F7-035F-4096-B6F8-4AA1805C25FC}" destId="{F2E67F37-85E8-4F12-AA8B-0361D65611E6}" srcOrd="1" destOrd="0" presId="urn:microsoft.com/office/officeart/2005/8/layout/bList2"/>
    <dgm:cxn modelId="{7F183F8D-FA26-48EB-90C9-5947653AD02B}" type="presOf" srcId="{EF9DF8F7-E0AD-408E-B284-6EB0A25FCCDB}" destId="{E3DE4866-8654-453F-A717-E2D00881CC1F}" srcOrd="0" destOrd="0" presId="urn:microsoft.com/office/officeart/2005/8/layout/bList2"/>
    <dgm:cxn modelId="{5B24EF90-B829-4884-B2A4-8D5A451FACCD}" type="presOf" srcId="{1C6967EC-0B9A-43B6-8F19-1AD1AF48C19D}" destId="{3B9F5714-5A45-45DA-9732-02F3CBE41B37}" srcOrd="0" destOrd="4" presId="urn:microsoft.com/office/officeart/2005/8/layout/bList2"/>
    <dgm:cxn modelId="{79B0AF98-C3BA-4574-BC9C-7277EE2B9193}" srcId="{EF9DF8F7-E0AD-408E-B284-6EB0A25FCCDB}" destId="{B650693D-F269-4677-B620-E996BEC8BD58}" srcOrd="6" destOrd="0" parTransId="{30E9B89D-63CE-4D59-8F7D-E63FC9162CB2}" sibTransId="{87239A03-13FE-463E-A126-2C54F35E3097}"/>
    <dgm:cxn modelId="{8E948E9B-F12C-4CB8-A0B4-61338A1458CD}" srcId="{95AEED91-4D10-43C5-B97D-2DC2173AB78B}" destId="{7604541C-8F7C-4251-9394-CE1BDBE8A150}" srcOrd="2" destOrd="0" parTransId="{5861FE36-CB01-489E-B629-225B105514D6}" sibTransId="{ACB321BD-D6AC-410E-94CE-CE9F05666135}"/>
    <dgm:cxn modelId="{D802869D-F66C-4B12-B9ED-B9ADDF5B8517}" type="presOf" srcId="{A25BFBC3-9588-499A-981F-4047DE7BB664}" destId="{1E6A22EA-41AC-46F9-9C0E-1D89E8987DD7}" srcOrd="0" destOrd="1" presId="urn:microsoft.com/office/officeart/2005/8/layout/bList2"/>
    <dgm:cxn modelId="{E1AB349E-05AB-4F5C-AD64-98F61D6B9255}" type="presOf" srcId="{C3E24B4C-7702-497A-AAA2-4394FE8942D3}" destId="{BF77E602-B611-4562-BAFC-9275F511A48B}" srcOrd="0" destOrd="1" presId="urn:microsoft.com/office/officeart/2005/8/layout/bList2"/>
    <dgm:cxn modelId="{2E35329F-99EA-498E-A628-961A4197EFB9}" type="presOf" srcId="{6545711A-99AC-44E8-90CA-77A24A0F5523}" destId="{BF77E602-B611-4562-BAFC-9275F511A48B}" srcOrd="0" destOrd="2" presId="urn:microsoft.com/office/officeart/2005/8/layout/bList2"/>
    <dgm:cxn modelId="{4A2425A2-10DA-4293-8A74-732A214F674A}" type="presOf" srcId="{E0A0721B-AC7C-4156-A8D9-17266012EE2E}" destId="{B532DC60-6A2C-46B3-943A-B5C0D4C07E6E}" srcOrd="0" destOrd="0" presId="urn:microsoft.com/office/officeart/2005/8/layout/bList2"/>
    <dgm:cxn modelId="{3551EFA2-3E97-4DCA-B778-FA517149219F}" type="presOf" srcId="{EEF3199F-D14A-4C56-ABD7-ABD3F63015CC}" destId="{BF77E602-B611-4562-BAFC-9275F511A48B}" srcOrd="0" destOrd="0" presId="urn:microsoft.com/office/officeart/2005/8/layout/bList2"/>
    <dgm:cxn modelId="{88D330A3-8C55-4DFA-9536-737451000828}" srcId="{7DF0F0F7-035F-4096-B6F8-4AA1805C25FC}" destId="{E0A0721B-AC7C-4156-A8D9-17266012EE2E}" srcOrd="0" destOrd="0" parTransId="{2A206FA6-6EA3-4583-BA08-902AEBA452BA}" sibTransId="{F5FD0AAE-A7F8-4B8C-9AC7-93A550FEBCEF}"/>
    <dgm:cxn modelId="{0441F1C0-E4D6-4308-BD29-E1FA2D2B0B7C}" srcId="{7DF0F0F7-035F-4096-B6F8-4AA1805C25FC}" destId="{635AF705-27C3-41CF-A9EF-1381C0BFC7F2}" srcOrd="3" destOrd="0" parTransId="{AF73C85E-2323-4B09-B3E0-702DCF9A26C5}" sibTransId="{2FA9D36F-A011-48EB-ABFD-49EA5A5724E6}"/>
    <dgm:cxn modelId="{CB2ADDC3-2390-43A0-B5C3-404918045F18}" srcId="{87575B21-05CC-4D86-AEBA-B7382A098415}" destId="{DCDA07C9-8D68-4A8D-8565-25DD35CEBF1F}" srcOrd="2" destOrd="0" parTransId="{3FDA6FE7-D999-407A-9C43-06DE73E9BDAF}" sibTransId="{F0392CE1-7752-4CCC-9731-33BA10A6DDF5}"/>
    <dgm:cxn modelId="{DD13A4C8-6337-415C-84EA-402B59A0F5D7}" type="presOf" srcId="{3EEA43B6-90AE-4B64-B144-6231006C2C75}" destId="{3B9F5714-5A45-45DA-9732-02F3CBE41B37}" srcOrd="0" destOrd="3" presId="urn:microsoft.com/office/officeart/2005/8/layout/bList2"/>
    <dgm:cxn modelId="{37AAD1CB-5810-4BCD-9168-0B654E87AE9A}" type="presOf" srcId="{400432FF-9EE2-4013-A7CB-F80441CA7300}" destId="{F6610B5B-42CF-4DDB-A6E7-AFEB74F047FC}" srcOrd="0" destOrd="0" presId="urn:microsoft.com/office/officeart/2005/8/layout/bList2"/>
    <dgm:cxn modelId="{278F4BDC-5BA6-4FF6-9F83-E66ED0F4CD41}" srcId="{EF9DF8F7-E0AD-408E-B284-6EB0A25FCCDB}" destId="{6928CDC6-264E-4033-9279-3B4330E4F249}" srcOrd="2" destOrd="0" parTransId="{C510EDD6-7EFE-45B7-B56A-FD72E448D273}" sibTransId="{A006667C-1798-48A5-B5C4-6C62D6111104}"/>
    <dgm:cxn modelId="{21428CDD-F9CF-4F5F-BC6E-34E6D8301FA1}" type="presOf" srcId="{87575B21-05CC-4D86-AEBA-B7382A098415}" destId="{A76346D6-C294-428B-99DD-2D0FD6D6F127}" srcOrd="0" destOrd="0" presId="urn:microsoft.com/office/officeart/2005/8/layout/bList2"/>
    <dgm:cxn modelId="{2F806ADF-0891-4BB5-9E54-6B53E6A5760B}" srcId="{EF9DF8F7-E0AD-408E-B284-6EB0A25FCCDB}" destId="{FD2C85CC-3055-4F08-849D-9EE2516E8ADA}" srcOrd="1" destOrd="0" parTransId="{07E19D72-2D4A-407E-920B-EEC0BF246614}" sibTransId="{F7F327F9-3BB1-4141-94ED-5397B17DB2E3}"/>
    <dgm:cxn modelId="{AAA743E3-955C-44D7-94E6-BE23207E6FD1}" type="presOf" srcId="{635AF705-27C3-41CF-A9EF-1381C0BFC7F2}" destId="{B532DC60-6A2C-46B3-943A-B5C0D4C07E6E}" srcOrd="0" destOrd="3" presId="urn:microsoft.com/office/officeart/2005/8/layout/bList2"/>
    <dgm:cxn modelId="{6D07C1E8-E1FC-486B-8BA4-B31293C76CFC}" srcId="{87575B21-05CC-4D86-AEBA-B7382A098415}" destId="{C2D80C99-4F44-4704-A9D9-B1CB8E901137}" srcOrd="3" destOrd="0" parTransId="{E4C5AF95-29A0-4622-BDCA-791FB86780F2}" sibTransId="{FFC30BBA-E21F-4034-8367-44B7B21A4C0E}"/>
    <dgm:cxn modelId="{3C30FDFA-8CE1-4222-B21D-2DE186F5B86E}" srcId="{7604541C-8F7C-4251-9394-CE1BDBE8A150}" destId="{EEF3199F-D14A-4C56-ABD7-ABD3F63015CC}" srcOrd="0" destOrd="0" parTransId="{707D0768-9482-4306-B32D-CA5C4239036B}" sibTransId="{F6041B1F-121F-4A4C-A23E-EEE83CF29857}"/>
    <dgm:cxn modelId="{6A30CC1E-21BA-4335-9BFE-15FCFFC0DA14}" type="presParOf" srcId="{0F009C22-488A-47F8-B0D9-31F0374F3AAA}" destId="{41D50528-7787-40C5-9148-992E50F8F36D}" srcOrd="0" destOrd="0" presId="urn:microsoft.com/office/officeart/2005/8/layout/bList2"/>
    <dgm:cxn modelId="{17780D12-6B93-4FB3-A59A-58587467B4C2}" type="presParOf" srcId="{41D50528-7787-40C5-9148-992E50F8F36D}" destId="{3B9F5714-5A45-45DA-9732-02F3CBE41B37}" srcOrd="0" destOrd="0" presId="urn:microsoft.com/office/officeart/2005/8/layout/bList2"/>
    <dgm:cxn modelId="{1FE29FA8-4029-40E8-9C62-4126BB588BD4}" type="presParOf" srcId="{41D50528-7787-40C5-9148-992E50F8F36D}" destId="{E3DE4866-8654-453F-A717-E2D00881CC1F}" srcOrd="1" destOrd="0" presId="urn:microsoft.com/office/officeart/2005/8/layout/bList2"/>
    <dgm:cxn modelId="{FDC5BBF5-DA12-4A86-83C7-D88EB7F92CA5}" type="presParOf" srcId="{41D50528-7787-40C5-9148-992E50F8F36D}" destId="{3D94990E-CF33-4726-88D5-4AFD4E591CCF}" srcOrd="2" destOrd="0" presId="urn:microsoft.com/office/officeart/2005/8/layout/bList2"/>
    <dgm:cxn modelId="{41B0469A-58F7-45F0-99AD-F440F2814BEB}" type="presParOf" srcId="{41D50528-7787-40C5-9148-992E50F8F36D}" destId="{85D2F14D-DAF3-4EAA-9250-3979A030AA32}" srcOrd="3" destOrd="0" presId="urn:microsoft.com/office/officeart/2005/8/layout/bList2"/>
    <dgm:cxn modelId="{F8C23814-270B-45FD-A6D4-3A24A9A7A4F7}" type="presParOf" srcId="{0F009C22-488A-47F8-B0D9-31F0374F3AAA}" destId="{B6941CDC-097D-421B-9BBF-ABF6B3AF79DF}" srcOrd="1" destOrd="0" presId="urn:microsoft.com/office/officeart/2005/8/layout/bList2"/>
    <dgm:cxn modelId="{2FF7DF4D-5175-4B5B-B91D-069E8976B0D4}" type="presParOf" srcId="{0F009C22-488A-47F8-B0D9-31F0374F3AAA}" destId="{17825E2C-1DC9-4789-B851-B2BF195F1E58}" srcOrd="2" destOrd="0" presId="urn:microsoft.com/office/officeart/2005/8/layout/bList2"/>
    <dgm:cxn modelId="{7EC6F3C0-EC4A-40E9-B06D-F9C871A65090}" type="presParOf" srcId="{17825E2C-1DC9-4789-B851-B2BF195F1E58}" destId="{B532DC60-6A2C-46B3-943A-B5C0D4C07E6E}" srcOrd="0" destOrd="0" presId="urn:microsoft.com/office/officeart/2005/8/layout/bList2"/>
    <dgm:cxn modelId="{8444B6F3-23F2-4E70-8880-3D80F733C099}" type="presParOf" srcId="{17825E2C-1DC9-4789-B851-B2BF195F1E58}" destId="{32789ED3-1E80-4407-9E88-FD333C48A3E1}" srcOrd="1" destOrd="0" presId="urn:microsoft.com/office/officeart/2005/8/layout/bList2"/>
    <dgm:cxn modelId="{A3DF5A59-EE45-41E0-8A92-9C6F3522337C}" type="presParOf" srcId="{17825E2C-1DC9-4789-B851-B2BF195F1E58}" destId="{F2E67F37-85E8-4F12-AA8B-0361D65611E6}" srcOrd="2" destOrd="0" presId="urn:microsoft.com/office/officeart/2005/8/layout/bList2"/>
    <dgm:cxn modelId="{4911B05C-477F-4A3B-9E6E-CF1C5773805A}" type="presParOf" srcId="{17825E2C-1DC9-4789-B851-B2BF195F1E58}" destId="{9FF33E97-6FB3-400F-8B2C-CB2890122874}" srcOrd="3" destOrd="0" presId="urn:microsoft.com/office/officeart/2005/8/layout/bList2"/>
    <dgm:cxn modelId="{5B46DB64-15C3-4498-B295-A46137E0104F}" type="presParOf" srcId="{0F009C22-488A-47F8-B0D9-31F0374F3AAA}" destId="{F6610B5B-42CF-4DDB-A6E7-AFEB74F047FC}" srcOrd="3" destOrd="0" presId="urn:microsoft.com/office/officeart/2005/8/layout/bList2"/>
    <dgm:cxn modelId="{1723D26C-6AC6-4B2B-ABDF-0187D557A244}" type="presParOf" srcId="{0F009C22-488A-47F8-B0D9-31F0374F3AAA}" destId="{01BD529E-3224-42A4-96A0-77BC472A8E7B}" srcOrd="4" destOrd="0" presId="urn:microsoft.com/office/officeart/2005/8/layout/bList2"/>
    <dgm:cxn modelId="{667EE63A-45DF-42B4-8426-FA0B01E3F126}" type="presParOf" srcId="{01BD529E-3224-42A4-96A0-77BC472A8E7B}" destId="{BF77E602-B611-4562-BAFC-9275F511A48B}" srcOrd="0" destOrd="0" presId="urn:microsoft.com/office/officeart/2005/8/layout/bList2"/>
    <dgm:cxn modelId="{BE12A33C-561A-40A6-A954-554B31B74C5D}" type="presParOf" srcId="{01BD529E-3224-42A4-96A0-77BC472A8E7B}" destId="{0BD7EC1C-921F-433D-80BF-967108A76A17}" srcOrd="1" destOrd="0" presId="urn:microsoft.com/office/officeart/2005/8/layout/bList2"/>
    <dgm:cxn modelId="{F745C344-EE31-4303-A4C6-8250F6DF5B2C}" type="presParOf" srcId="{01BD529E-3224-42A4-96A0-77BC472A8E7B}" destId="{EC1953CE-85E6-4D11-A7CA-1C53BAB1F53D}" srcOrd="2" destOrd="0" presId="urn:microsoft.com/office/officeart/2005/8/layout/bList2"/>
    <dgm:cxn modelId="{E18F95A3-A2FA-47E9-8B1B-CBA38DD2DAB6}" type="presParOf" srcId="{01BD529E-3224-42A4-96A0-77BC472A8E7B}" destId="{4FEF56B3-9476-46CA-88C3-706C9CCFD275}" srcOrd="3" destOrd="0" presId="urn:microsoft.com/office/officeart/2005/8/layout/bList2"/>
    <dgm:cxn modelId="{83276CB1-EA65-4C6B-9C48-83C5F66811E5}" type="presParOf" srcId="{0F009C22-488A-47F8-B0D9-31F0374F3AAA}" destId="{69688051-A0EE-4268-BE7A-873BA941638B}" srcOrd="5" destOrd="0" presId="urn:microsoft.com/office/officeart/2005/8/layout/bList2"/>
    <dgm:cxn modelId="{58FB2BD8-690C-4D8D-9A96-B1E0DFCDB952}" type="presParOf" srcId="{0F009C22-488A-47F8-B0D9-31F0374F3AAA}" destId="{F6ABEEF2-AFC4-4E40-A9DB-CE13BDE554E6}" srcOrd="6" destOrd="0" presId="urn:microsoft.com/office/officeart/2005/8/layout/bList2"/>
    <dgm:cxn modelId="{EB9E4FDB-63E6-4E1A-8852-78B1CD3C9636}" type="presParOf" srcId="{F6ABEEF2-AFC4-4E40-A9DB-CE13BDE554E6}" destId="{1E6A22EA-41AC-46F9-9C0E-1D89E8987DD7}" srcOrd="0" destOrd="0" presId="urn:microsoft.com/office/officeart/2005/8/layout/bList2"/>
    <dgm:cxn modelId="{F7AB1093-C8EC-4138-875E-82CF2F07A0BA}" type="presParOf" srcId="{F6ABEEF2-AFC4-4E40-A9DB-CE13BDE554E6}" destId="{A76346D6-C294-428B-99DD-2D0FD6D6F127}" srcOrd="1" destOrd="0" presId="urn:microsoft.com/office/officeart/2005/8/layout/bList2"/>
    <dgm:cxn modelId="{F1A68CDC-45A8-4BAE-9B63-FD80117B061A}" type="presParOf" srcId="{F6ABEEF2-AFC4-4E40-A9DB-CE13BDE554E6}" destId="{F8E2D959-7A45-4DD3-B772-2D6C56F97731}" srcOrd="2" destOrd="0" presId="urn:microsoft.com/office/officeart/2005/8/layout/bList2"/>
    <dgm:cxn modelId="{FC6EF0F5-10B4-44F5-A14D-04802D6A4A41}" type="presParOf" srcId="{F6ABEEF2-AFC4-4E40-A9DB-CE13BDE554E6}" destId="{9BFC243E-E9B9-4AE0-90D0-303D05E201E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5D473-E510-944A-8FD0-D14B3086A5E6}">
      <dsp:nvSpPr>
        <dsp:cNvPr id="0" name=""/>
        <dsp:cNvSpPr/>
      </dsp:nvSpPr>
      <dsp:spPr>
        <a:xfrm>
          <a:off x="0" y="3060167"/>
          <a:ext cx="10534453" cy="8058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Sabon LT Std" panose="02020602060506020403" pitchFamily="18" charset="0"/>
            </a:rPr>
            <a:t>The MOU is entered into in the spirit of cooperation and collaboration by the Workforce Development Council of Seattle-King County, the One-Stop Operator, the Chief Local Elected Officials and all system partners.</a:t>
          </a:r>
        </a:p>
      </dsp:txBody>
      <dsp:txXfrm>
        <a:off x="0" y="3060167"/>
        <a:ext cx="10534453" cy="805805"/>
      </dsp:txXfrm>
    </dsp:sp>
    <dsp:sp modelId="{BEFE0005-7C12-F24B-B700-A663769A2C0D}">
      <dsp:nvSpPr>
        <dsp:cNvPr id="0" name=""/>
        <dsp:cNvSpPr/>
      </dsp:nvSpPr>
      <dsp:spPr>
        <a:xfrm rot="10800000">
          <a:off x="0" y="2015514"/>
          <a:ext cx="10534453" cy="1064928"/>
        </a:xfrm>
        <a:prstGeom prst="upArrowCallou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Sabon LT Std" panose="02020602060506020403" pitchFamily="18" charset="0"/>
            </a:rPr>
            <a:t>The MOU reinforces the shared mission for the system and partner commitment to work together.</a:t>
          </a:r>
        </a:p>
      </dsp:txBody>
      <dsp:txXfrm rot="10800000">
        <a:off x="0" y="2015514"/>
        <a:ext cx="10534453" cy="691958"/>
      </dsp:txXfrm>
    </dsp:sp>
    <dsp:sp modelId="{53DF8511-FD13-4245-A9A0-9DDE52980C64}">
      <dsp:nvSpPr>
        <dsp:cNvPr id="0" name=""/>
        <dsp:cNvSpPr/>
      </dsp:nvSpPr>
      <dsp:spPr>
        <a:xfrm rot="10800000">
          <a:off x="0" y="357"/>
          <a:ext cx="10534453" cy="2035432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Sabon LT Std" panose="02020602060506020403" pitchFamily="18" charset="0"/>
            </a:rPr>
            <a:t>The Workforce Innovation and Opportunity Act (WIOA) states that each required partner shall enter into a MOU with the local workforce development board and CLEOs outlining:</a:t>
          </a:r>
        </a:p>
      </dsp:txBody>
      <dsp:txXfrm rot="-10800000">
        <a:off x="0" y="357"/>
        <a:ext cx="10534453" cy="714436"/>
      </dsp:txXfrm>
    </dsp:sp>
    <dsp:sp modelId="{DF5A4DBB-B936-D74C-B814-614D8A07797E}">
      <dsp:nvSpPr>
        <dsp:cNvPr id="0" name=""/>
        <dsp:cNvSpPr/>
      </dsp:nvSpPr>
      <dsp:spPr>
        <a:xfrm>
          <a:off x="1285" y="708314"/>
          <a:ext cx="2106376" cy="62159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Sabon LT Std" panose="02020602060506020403" pitchFamily="18" charset="0"/>
            </a:rPr>
            <a:t>a description of services provided by partners within the One-Stop delivery system,</a:t>
          </a:r>
        </a:p>
      </dsp:txBody>
      <dsp:txXfrm>
        <a:off x="1285" y="708314"/>
        <a:ext cx="2106376" cy="621598"/>
      </dsp:txXfrm>
    </dsp:sp>
    <dsp:sp modelId="{120D2ED8-A767-DA45-B9F3-912F918F39C8}">
      <dsp:nvSpPr>
        <dsp:cNvPr id="0" name=""/>
        <dsp:cNvSpPr/>
      </dsp:nvSpPr>
      <dsp:spPr>
        <a:xfrm>
          <a:off x="2107662" y="708314"/>
          <a:ext cx="2106376" cy="621598"/>
        </a:xfrm>
        <a:prstGeom prst="rect">
          <a:avLst/>
        </a:prstGeom>
        <a:solidFill>
          <a:schemeClr val="accent5">
            <a:tint val="40000"/>
            <a:alpha val="90000"/>
            <a:hueOff val="-1684941"/>
            <a:satOff val="-5708"/>
            <a:lumOff val="-73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Sabon LT Std" panose="02020602060506020403" pitchFamily="18" charset="0"/>
            </a:rPr>
            <a:t>how the operating costs of the system will be funded (the IFA)</a:t>
          </a:r>
        </a:p>
      </dsp:txBody>
      <dsp:txXfrm>
        <a:off x="2107662" y="708314"/>
        <a:ext cx="2106376" cy="621598"/>
      </dsp:txXfrm>
    </dsp:sp>
    <dsp:sp modelId="{8E0DBA61-DE5D-6D45-AC89-DE4CE4114BF0}">
      <dsp:nvSpPr>
        <dsp:cNvPr id="0" name=""/>
        <dsp:cNvSpPr/>
      </dsp:nvSpPr>
      <dsp:spPr>
        <a:xfrm>
          <a:off x="4214038" y="708314"/>
          <a:ext cx="2106376" cy="621598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Sabon LT Std" panose="02020602060506020403" pitchFamily="18" charset="0"/>
            </a:rPr>
            <a:t>a method for referrals</a:t>
          </a:r>
        </a:p>
      </dsp:txBody>
      <dsp:txXfrm>
        <a:off x="4214038" y="708314"/>
        <a:ext cx="2106376" cy="621598"/>
      </dsp:txXfrm>
    </dsp:sp>
    <dsp:sp modelId="{23079CF4-EEB3-7846-B4B2-844D9DD4D40E}">
      <dsp:nvSpPr>
        <dsp:cNvPr id="0" name=""/>
        <dsp:cNvSpPr/>
      </dsp:nvSpPr>
      <dsp:spPr>
        <a:xfrm>
          <a:off x="6320414" y="708314"/>
          <a:ext cx="2106376" cy="621598"/>
        </a:xfrm>
        <a:prstGeom prst="rect">
          <a:avLst/>
        </a:prstGeom>
        <a:solidFill>
          <a:schemeClr val="accent5">
            <a:tint val="40000"/>
            <a:alpha val="90000"/>
            <a:hueOff val="-5054821"/>
            <a:satOff val="-17124"/>
            <a:lumOff val="-219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Sabon LT Std" panose="02020602060506020403" pitchFamily="18" charset="0"/>
            </a:rPr>
            <a:t>strategies for serving those with barriers to employment</a:t>
          </a:r>
        </a:p>
      </dsp:txBody>
      <dsp:txXfrm>
        <a:off x="6320414" y="708314"/>
        <a:ext cx="2106376" cy="621598"/>
      </dsp:txXfrm>
    </dsp:sp>
    <dsp:sp modelId="{C0849E56-46D0-4C4F-A3D4-DF5D97BD9D46}">
      <dsp:nvSpPr>
        <dsp:cNvPr id="0" name=""/>
        <dsp:cNvSpPr/>
      </dsp:nvSpPr>
      <dsp:spPr>
        <a:xfrm>
          <a:off x="8426790" y="708314"/>
          <a:ext cx="2106376" cy="621598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Sabon LT Std" panose="02020602060506020403" pitchFamily="18" charset="0"/>
            </a:rPr>
            <a:t>duration – must be renewed every three years</a:t>
          </a:r>
        </a:p>
      </dsp:txBody>
      <dsp:txXfrm>
        <a:off x="8426790" y="708314"/>
        <a:ext cx="2106376" cy="6215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AB937-8DA4-C94B-91FD-D97F0EC05600}">
      <dsp:nvSpPr>
        <dsp:cNvPr id="0" name=""/>
        <dsp:cNvSpPr/>
      </dsp:nvSpPr>
      <dsp:spPr>
        <a:xfrm>
          <a:off x="0" y="1426409"/>
          <a:ext cx="10534453" cy="29767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Sabon LT Std" panose="02020602060506020403" pitchFamily="18" charset="0"/>
            </a:rPr>
            <a:t>The Workforce Development Council as the WIOA state board is directed with developing policies relating to the roles and contributions of the entities carrying out the one-stop partner programs and provide approaches to facilitating equitable and efficient cost allocation in such system.</a:t>
          </a:r>
        </a:p>
      </dsp:txBody>
      <dsp:txXfrm>
        <a:off x="0" y="1426409"/>
        <a:ext cx="10534453" cy="2976773"/>
      </dsp:txXfrm>
    </dsp:sp>
    <dsp:sp modelId="{93DDE9DE-C656-734A-9DE8-29D390B22EA7}">
      <dsp:nvSpPr>
        <dsp:cNvPr id="0" name=""/>
        <dsp:cNvSpPr/>
      </dsp:nvSpPr>
      <dsp:spPr>
        <a:xfrm rot="10800000">
          <a:off x="0" y="1753"/>
          <a:ext cx="10534453" cy="1469306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Sabon LT Std" panose="02020602060506020403" pitchFamily="18" charset="0"/>
            </a:rPr>
            <a:t>What is the role of the WDC of Seattle King County?</a:t>
          </a:r>
        </a:p>
      </dsp:txBody>
      <dsp:txXfrm rot="10800000">
        <a:off x="0" y="1753"/>
        <a:ext cx="10534453" cy="9547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88259-F316-EB43-ACAF-8F887623D76F}">
      <dsp:nvSpPr>
        <dsp:cNvPr id="0" name=""/>
        <dsp:cNvSpPr/>
      </dsp:nvSpPr>
      <dsp:spPr>
        <a:xfrm>
          <a:off x="0" y="1267038"/>
          <a:ext cx="10534453" cy="31359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Sabon LT Std" panose="02020602060506020403" pitchFamily="18" charset="0"/>
            </a:rPr>
            <a:t>All partner contributions to the costs of operating and providing services within the one-stop center system must:</a:t>
          </a:r>
        </a:p>
      </dsp:txBody>
      <dsp:txXfrm>
        <a:off x="0" y="1267038"/>
        <a:ext cx="10534453" cy="1693405"/>
      </dsp:txXfrm>
    </dsp:sp>
    <dsp:sp modelId="{7623E1F9-997B-1C44-AA85-BA2BB0853A92}">
      <dsp:nvSpPr>
        <dsp:cNvPr id="0" name=""/>
        <dsp:cNvSpPr/>
      </dsp:nvSpPr>
      <dsp:spPr>
        <a:xfrm>
          <a:off x="5143" y="2897725"/>
          <a:ext cx="3508055" cy="144253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Sabon LT Std" panose="02020602060506020403" pitchFamily="18" charset="0"/>
            </a:rPr>
            <a:t>be proportionate to the relative benefits received,</a:t>
          </a:r>
        </a:p>
      </dsp:txBody>
      <dsp:txXfrm>
        <a:off x="5143" y="2897725"/>
        <a:ext cx="3508055" cy="1442530"/>
      </dsp:txXfrm>
    </dsp:sp>
    <dsp:sp modelId="{C4D16C34-91C4-1A4E-BB6B-6B5B0FB7BD2D}">
      <dsp:nvSpPr>
        <dsp:cNvPr id="0" name=""/>
        <dsp:cNvSpPr/>
      </dsp:nvSpPr>
      <dsp:spPr>
        <a:xfrm>
          <a:off x="3513198" y="2897725"/>
          <a:ext cx="3508055" cy="144253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Sabon LT Std" panose="02020602060506020403" pitchFamily="18" charset="0"/>
            </a:rPr>
            <a:t>adhere to the partner program’s federal authorizing statute, and</a:t>
          </a:r>
        </a:p>
      </dsp:txBody>
      <dsp:txXfrm>
        <a:off x="3513198" y="2897725"/>
        <a:ext cx="3508055" cy="1442530"/>
      </dsp:txXfrm>
    </dsp:sp>
    <dsp:sp modelId="{565B6753-97E9-524E-B623-6CA969B9CA09}">
      <dsp:nvSpPr>
        <dsp:cNvPr id="0" name=""/>
        <dsp:cNvSpPr/>
      </dsp:nvSpPr>
      <dsp:spPr>
        <a:xfrm>
          <a:off x="7021254" y="2897725"/>
          <a:ext cx="3508055" cy="144253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Sabon LT Std" panose="02020602060506020403" pitchFamily="18" charset="0"/>
            </a:rPr>
            <a:t>adhere to the Federal cost principles requiring that costs are reasonable, necessary and allocable.</a:t>
          </a:r>
        </a:p>
      </dsp:txBody>
      <dsp:txXfrm>
        <a:off x="7021254" y="2897725"/>
        <a:ext cx="3508055" cy="1442530"/>
      </dsp:txXfrm>
    </dsp:sp>
    <dsp:sp modelId="{B6CF3A9A-9879-9F47-8627-809C58027D00}">
      <dsp:nvSpPr>
        <dsp:cNvPr id="0" name=""/>
        <dsp:cNvSpPr/>
      </dsp:nvSpPr>
      <dsp:spPr>
        <a:xfrm rot="10800000">
          <a:off x="0" y="1961"/>
          <a:ext cx="10534453" cy="1312116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Sabon LT Std" panose="02020602060506020403" pitchFamily="18" charset="0"/>
            </a:rPr>
            <a:t>What is the basis of IFA Cost Sharing?</a:t>
          </a:r>
          <a:endParaRPr lang="en-US" sz="3000" kern="1200" dirty="0">
            <a:latin typeface="Sabon LT Std" panose="02020602060506020403" pitchFamily="18" charset="0"/>
          </a:endParaRPr>
        </a:p>
      </dsp:txBody>
      <dsp:txXfrm rot="10800000">
        <a:off x="0" y="1961"/>
        <a:ext cx="10534453" cy="8525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3ECDC-B6E4-44A5-90EB-FA796D508B61}">
      <dsp:nvSpPr>
        <dsp:cNvPr id="0" name=""/>
        <dsp:cNvSpPr/>
      </dsp:nvSpPr>
      <dsp:spPr>
        <a:xfrm>
          <a:off x="4128" y="29561"/>
          <a:ext cx="2482599" cy="806400"/>
        </a:xfrm>
        <a:prstGeom prst="rect">
          <a:avLst/>
        </a:prstGeom>
        <a:solidFill>
          <a:srgbClr val="E1E427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343433"/>
              </a:solidFill>
              <a:latin typeface="Sabon LT Std" panose="02020602060506020403" pitchFamily="18" charset="0"/>
            </a:rPr>
            <a:t>Digital Navigator Services</a:t>
          </a:r>
        </a:p>
      </dsp:txBody>
      <dsp:txXfrm>
        <a:off x="4128" y="29561"/>
        <a:ext cx="2482599" cy="806400"/>
      </dsp:txXfrm>
    </dsp:sp>
    <dsp:sp modelId="{A9F7C710-85B7-4924-A53D-EECC3B9A829C}">
      <dsp:nvSpPr>
        <dsp:cNvPr id="0" name=""/>
        <dsp:cNvSpPr/>
      </dsp:nvSpPr>
      <dsp:spPr>
        <a:xfrm>
          <a:off x="4128" y="835961"/>
          <a:ext cx="2482599" cy="3535560"/>
        </a:xfrm>
        <a:prstGeom prst="rect">
          <a:avLst/>
        </a:prstGeom>
        <a:solidFill>
          <a:srgbClr val="F2F9CD">
            <a:alpha val="89804"/>
          </a:srgb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b="0" kern="1200" dirty="0">
              <a:solidFill>
                <a:srgbClr val="343433"/>
              </a:solidFill>
              <a:latin typeface="Sabon LT Std" panose="02020602060506020403" pitchFamily="18" charset="0"/>
            </a:rPr>
            <a:t>Provide regionally coordinated digital navigation services.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b="0" kern="1200" dirty="0">
              <a:solidFill>
                <a:srgbClr val="343433"/>
              </a:solidFill>
              <a:latin typeface="Sabon LT Std" panose="02020602060506020403" pitchFamily="18" charset="0"/>
            </a:rPr>
            <a:t>Partnership with Washington Service Corps, Washington State Library &amp; ESD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b="0" kern="1200" dirty="0">
              <a:solidFill>
                <a:srgbClr val="343433"/>
              </a:solidFill>
              <a:latin typeface="Sabon LT Std" panose="02020602060506020403" pitchFamily="18" charset="0"/>
            </a:rPr>
            <a:t>AmeriCorps Digital Navigators at AJCs provide digital skills training and one-on-one support to customers</a:t>
          </a:r>
        </a:p>
      </dsp:txBody>
      <dsp:txXfrm>
        <a:off x="4128" y="835961"/>
        <a:ext cx="2482599" cy="3535560"/>
      </dsp:txXfrm>
    </dsp:sp>
    <dsp:sp modelId="{1318DB50-3748-4286-A0A3-CFE5899E9348}">
      <dsp:nvSpPr>
        <dsp:cNvPr id="0" name=""/>
        <dsp:cNvSpPr/>
      </dsp:nvSpPr>
      <dsp:spPr>
        <a:xfrm>
          <a:off x="2834291" y="29561"/>
          <a:ext cx="2482599" cy="806400"/>
        </a:xfrm>
        <a:prstGeom prst="rect">
          <a:avLst/>
        </a:prstGeom>
        <a:solidFill>
          <a:srgbClr val="72ACD4"/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343433"/>
              </a:solidFill>
              <a:latin typeface="Sabon LT Std" panose="02020602060506020403" pitchFamily="18" charset="0"/>
            </a:rPr>
            <a:t>Digital Equity    Asset Map</a:t>
          </a:r>
        </a:p>
      </dsp:txBody>
      <dsp:txXfrm>
        <a:off x="2834291" y="29561"/>
        <a:ext cx="2482599" cy="806400"/>
      </dsp:txXfrm>
    </dsp:sp>
    <dsp:sp modelId="{A36D5975-C357-4CEF-9C06-237A62C9C5D5}">
      <dsp:nvSpPr>
        <dsp:cNvPr id="0" name=""/>
        <dsp:cNvSpPr/>
      </dsp:nvSpPr>
      <dsp:spPr>
        <a:xfrm>
          <a:off x="2834291" y="835961"/>
          <a:ext cx="2482599" cy="3535560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3620642"/>
              <a:satOff val="-17082"/>
              <a:lumOff val="-6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b="0" kern="1200" dirty="0">
              <a:solidFill>
                <a:srgbClr val="343433"/>
              </a:solidFill>
              <a:latin typeface="Sabon LT Std" panose="02020602060506020403" pitchFamily="18" charset="0"/>
            </a:rPr>
            <a:t>Support AJC staff, community partners and job seekers locate digital resources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b="0" kern="1200" dirty="0">
              <a:solidFill>
                <a:srgbClr val="343433"/>
              </a:solidFill>
              <a:latin typeface="Sabon LT Std" panose="02020602060506020403" pitchFamily="18" charset="0"/>
            </a:rPr>
            <a:t>Advocate and advance digital inclusion efforts in our region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b="0" kern="1200" dirty="0">
              <a:solidFill>
                <a:srgbClr val="343433"/>
              </a:solidFill>
              <a:latin typeface="Sabon LT Std" panose="02020602060506020403" pitchFamily="18" charset="0"/>
            </a:rPr>
            <a:t>Identify service gaps and lack of investments</a:t>
          </a:r>
        </a:p>
      </dsp:txBody>
      <dsp:txXfrm>
        <a:off x="2834291" y="835961"/>
        <a:ext cx="2482599" cy="3535560"/>
      </dsp:txXfrm>
    </dsp:sp>
    <dsp:sp modelId="{3F22C658-FDE3-4DF5-B753-306F7E5FF933}">
      <dsp:nvSpPr>
        <dsp:cNvPr id="0" name=""/>
        <dsp:cNvSpPr/>
      </dsp:nvSpPr>
      <dsp:spPr>
        <a:xfrm>
          <a:off x="5664454" y="29561"/>
          <a:ext cx="2482599" cy="806400"/>
        </a:xfrm>
        <a:prstGeom prst="rect">
          <a:avLst/>
        </a:prstGeom>
        <a:solidFill>
          <a:srgbClr val="E1E427"/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343433"/>
              </a:solidFill>
              <a:latin typeface="Sabon LT Std" panose="02020602060506020403" pitchFamily="18" charset="0"/>
            </a:rPr>
            <a:t>Digital Needs Assessment Tool</a:t>
          </a:r>
          <a:endParaRPr lang="en-US" sz="2000" kern="1200" dirty="0">
            <a:solidFill>
              <a:srgbClr val="343433"/>
            </a:solidFill>
            <a:latin typeface="Sabon LT Std" panose="02020602060506020403" pitchFamily="18" charset="0"/>
          </a:endParaRPr>
        </a:p>
      </dsp:txBody>
      <dsp:txXfrm>
        <a:off x="5664454" y="29561"/>
        <a:ext cx="2482599" cy="806400"/>
      </dsp:txXfrm>
    </dsp:sp>
    <dsp:sp modelId="{7DBDC602-3819-4761-8AA8-DF6E35E1DF30}">
      <dsp:nvSpPr>
        <dsp:cNvPr id="0" name=""/>
        <dsp:cNvSpPr/>
      </dsp:nvSpPr>
      <dsp:spPr>
        <a:xfrm>
          <a:off x="5664454" y="835961"/>
          <a:ext cx="2482599" cy="3535560"/>
        </a:xfrm>
        <a:prstGeom prst="rect">
          <a:avLst/>
        </a:prstGeom>
        <a:solidFill>
          <a:srgbClr val="F2F9CD">
            <a:alpha val="89804"/>
          </a:srgbClr>
        </a:solidFill>
        <a:ln w="12700" cap="flat" cmpd="sng" algn="ctr">
          <a:solidFill>
            <a:schemeClr val="accent4">
              <a:tint val="40000"/>
              <a:alpha val="90000"/>
              <a:hueOff val="7241284"/>
              <a:satOff val="-34163"/>
              <a:lumOff val="-12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b="0" kern="1200" dirty="0">
              <a:solidFill>
                <a:srgbClr val="343433"/>
              </a:solidFill>
              <a:latin typeface="Sabon LT Std" panose="02020602060506020403" pitchFamily="18" charset="0"/>
            </a:rPr>
            <a:t>Create a standard process and coordination to assess the digital needs of job seekers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b="0" kern="1200" dirty="0">
              <a:solidFill>
                <a:srgbClr val="343433"/>
              </a:solidFill>
              <a:latin typeface="Sabon LT Std" panose="02020602060506020403" pitchFamily="18" charset="0"/>
            </a:rPr>
            <a:t>Ongoing analysis of assessment results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b="0" kern="1200" dirty="0">
              <a:solidFill>
                <a:srgbClr val="343433"/>
              </a:solidFill>
              <a:latin typeface="Sabon LT Std" panose="02020602060506020403" pitchFamily="18" charset="0"/>
            </a:rPr>
            <a:t>Target funding to support access to devices, the internet, and digital skills training</a:t>
          </a:r>
        </a:p>
      </dsp:txBody>
      <dsp:txXfrm>
        <a:off x="5664454" y="835961"/>
        <a:ext cx="2482599" cy="3535560"/>
      </dsp:txXfrm>
    </dsp:sp>
    <dsp:sp modelId="{2F68CCAE-6E49-42BB-AA96-8FB960529865}">
      <dsp:nvSpPr>
        <dsp:cNvPr id="0" name=""/>
        <dsp:cNvSpPr/>
      </dsp:nvSpPr>
      <dsp:spPr>
        <a:xfrm>
          <a:off x="8494618" y="29561"/>
          <a:ext cx="2482599" cy="806400"/>
        </a:xfrm>
        <a:prstGeom prst="rect">
          <a:avLst/>
        </a:prstGeom>
        <a:solidFill>
          <a:srgbClr val="72ACD4"/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343433"/>
              </a:solidFill>
              <a:latin typeface="Sabon LT Std" panose="02020602060506020403" pitchFamily="18" charset="0"/>
            </a:rPr>
            <a:t>Digital Equity  Survey</a:t>
          </a:r>
        </a:p>
      </dsp:txBody>
      <dsp:txXfrm>
        <a:off x="8494618" y="29561"/>
        <a:ext cx="2482599" cy="806400"/>
      </dsp:txXfrm>
    </dsp:sp>
    <dsp:sp modelId="{08B4BC8E-EEC1-423A-B7C1-F3BB359F831F}">
      <dsp:nvSpPr>
        <dsp:cNvPr id="0" name=""/>
        <dsp:cNvSpPr/>
      </dsp:nvSpPr>
      <dsp:spPr>
        <a:xfrm>
          <a:off x="8494618" y="835961"/>
          <a:ext cx="2482599" cy="3535560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b="0" kern="1200" dirty="0">
              <a:solidFill>
                <a:srgbClr val="343433"/>
              </a:solidFill>
              <a:latin typeface="Sabon LT Std" panose="02020602060506020403" pitchFamily="18" charset="0"/>
            </a:rPr>
            <a:t>Understand the digital needs in our region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b="0" kern="1200" dirty="0">
              <a:solidFill>
                <a:srgbClr val="343433"/>
              </a:solidFill>
              <a:latin typeface="Sabon LT Std" panose="02020602060506020403" pitchFamily="18" charset="0"/>
            </a:rPr>
            <a:t>Help develop digital equity recommendations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b="0" kern="1200" dirty="0">
              <a:solidFill>
                <a:srgbClr val="343433"/>
              </a:solidFill>
              <a:latin typeface="Sabon LT Std" panose="02020602060506020403" pitchFamily="18" charset="0"/>
            </a:rPr>
            <a:t>Inform policymakers about needed workforce investments</a:t>
          </a:r>
        </a:p>
      </dsp:txBody>
      <dsp:txXfrm>
        <a:off x="8494618" y="835961"/>
        <a:ext cx="2482599" cy="35355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147C8-5622-4389-BB0A-3F37ACD2CFF2}">
      <dsp:nvSpPr>
        <dsp:cNvPr id="0" name=""/>
        <dsp:cNvSpPr/>
      </dsp:nvSpPr>
      <dsp:spPr>
        <a:xfrm>
          <a:off x="0" y="5139091"/>
          <a:ext cx="4498109" cy="0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598CF4-BCFF-4E35-B5CF-0636523DD6A9}">
      <dsp:nvSpPr>
        <dsp:cNvPr id="0" name=""/>
        <dsp:cNvSpPr/>
      </dsp:nvSpPr>
      <dsp:spPr>
        <a:xfrm>
          <a:off x="0" y="3839116"/>
          <a:ext cx="4498109" cy="0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495D66-7575-42EF-93D5-411D1AA6C78A}">
      <dsp:nvSpPr>
        <dsp:cNvPr id="0" name=""/>
        <dsp:cNvSpPr/>
      </dsp:nvSpPr>
      <dsp:spPr>
        <a:xfrm>
          <a:off x="0" y="2539140"/>
          <a:ext cx="4498109" cy="0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1834D-3306-4DF5-A49D-FE7272393BB3}">
      <dsp:nvSpPr>
        <dsp:cNvPr id="0" name=""/>
        <dsp:cNvSpPr/>
      </dsp:nvSpPr>
      <dsp:spPr>
        <a:xfrm>
          <a:off x="0" y="1239165"/>
          <a:ext cx="4498109" cy="0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B2E07-0101-44E0-AFC2-51907A205C70}">
      <dsp:nvSpPr>
        <dsp:cNvPr id="0" name=""/>
        <dsp:cNvSpPr/>
      </dsp:nvSpPr>
      <dsp:spPr>
        <a:xfrm>
          <a:off x="1169508" y="1093"/>
          <a:ext cx="3328600" cy="1238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25744C-BD3F-42E2-9AD7-6B560EE4FADC}">
      <dsp:nvSpPr>
        <dsp:cNvPr id="0" name=""/>
        <dsp:cNvSpPr/>
      </dsp:nvSpPr>
      <dsp:spPr>
        <a:xfrm>
          <a:off x="0" y="1093"/>
          <a:ext cx="1169508" cy="1238071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343433"/>
              </a:solidFill>
              <a:latin typeface="Sabon LT Std" panose="02020602060506020403" pitchFamily="18" charset="0"/>
            </a:rPr>
            <a:t>Digital Navigator Services</a:t>
          </a:r>
        </a:p>
      </dsp:txBody>
      <dsp:txXfrm>
        <a:off x="57101" y="58194"/>
        <a:ext cx="1055306" cy="1180970"/>
      </dsp:txXfrm>
    </dsp:sp>
    <dsp:sp modelId="{674A4D49-8B36-4FD0-AD32-D6F569A88853}">
      <dsp:nvSpPr>
        <dsp:cNvPr id="0" name=""/>
        <dsp:cNvSpPr/>
      </dsp:nvSpPr>
      <dsp:spPr>
        <a:xfrm>
          <a:off x="1169508" y="1301068"/>
          <a:ext cx="3328600" cy="1238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C0BC2E-48F3-49F1-847F-F9539FC9C89F}">
      <dsp:nvSpPr>
        <dsp:cNvPr id="0" name=""/>
        <dsp:cNvSpPr/>
      </dsp:nvSpPr>
      <dsp:spPr>
        <a:xfrm>
          <a:off x="0" y="1301068"/>
          <a:ext cx="1169508" cy="1238071"/>
        </a:xfrm>
        <a:prstGeom prst="round2SameRect">
          <a:avLst>
            <a:gd name="adj1" fmla="val 16670"/>
            <a:gd name="adj2" fmla="val 0"/>
          </a:avLst>
        </a:prstGeom>
        <a:solidFill>
          <a:srgbClr val="E1E427"/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343433"/>
              </a:solidFill>
              <a:latin typeface="Sabon LT Std" panose="02020602060506020403" pitchFamily="18" charset="0"/>
            </a:rPr>
            <a:t>Digital Skills Training</a:t>
          </a:r>
        </a:p>
      </dsp:txBody>
      <dsp:txXfrm>
        <a:off x="57101" y="1358169"/>
        <a:ext cx="1055306" cy="1180970"/>
      </dsp:txXfrm>
    </dsp:sp>
    <dsp:sp modelId="{4E15CC25-8B68-41D0-8B32-A08B7296B41F}">
      <dsp:nvSpPr>
        <dsp:cNvPr id="0" name=""/>
        <dsp:cNvSpPr/>
      </dsp:nvSpPr>
      <dsp:spPr>
        <a:xfrm>
          <a:off x="1169508" y="2601044"/>
          <a:ext cx="3328600" cy="1238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8F46C-39FC-4A5C-A8D7-8D3353B98AB5}">
      <dsp:nvSpPr>
        <dsp:cNvPr id="0" name=""/>
        <dsp:cNvSpPr/>
      </dsp:nvSpPr>
      <dsp:spPr>
        <a:xfrm>
          <a:off x="0" y="2601044"/>
          <a:ext cx="1169508" cy="1238071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343433"/>
              </a:solidFill>
              <a:latin typeface="Sabon LT Std" panose="02020602060506020403" pitchFamily="18" charset="0"/>
            </a:rPr>
            <a:t>Affordable Connectivity Program Outreach</a:t>
          </a:r>
        </a:p>
      </dsp:txBody>
      <dsp:txXfrm>
        <a:off x="57101" y="2658145"/>
        <a:ext cx="1055306" cy="1180970"/>
      </dsp:txXfrm>
    </dsp:sp>
    <dsp:sp modelId="{44ECFD96-8927-4D29-B1A4-ED10AEB252B1}">
      <dsp:nvSpPr>
        <dsp:cNvPr id="0" name=""/>
        <dsp:cNvSpPr/>
      </dsp:nvSpPr>
      <dsp:spPr>
        <a:xfrm>
          <a:off x="1169508" y="3901019"/>
          <a:ext cx="3328600" cy="1238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C35F0F-A150-401C-B073-6A493831AD32}">
      <dsp:nvSpPr>
        <dsp:cNvPr id="0" name=""/>
        <dsp:cNvSpPr/>
      </dsp:nvSpPr>
      <dsp:spPr>
        <a:xfrm>
          <a:off x="0" y="3901019"/>
          <a:ext cx="1169508" cy="1238071"/>
        </a:xfrm>
        <a:prstGeom prst="round2SameRect">
          <a:avLst>
            <a:gd name="adj1" fmla="val 16670"/>
            <a:gd name="adj2" fmla="val 0"/>
          </a:avLst>
        </a:prstGeom>
        <a:solidFill>
          <a:srgbClr val="72ACD4"/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343433"/>
              </a:solidFill>
              <a:latin typeface="Sabon LT Std" panose="02020602060506020403" pitchFamily="18" charset="0"/>
            </a:rPr>
            <a:t>Device Distribution Hotspots &amp; Laptops</a:t>
          </a:r>
        </a:p>
      </dsp:txBody>
      <dsp:txXfrm>
        <a:off x="57101" y="3958120"/>
        <a:ext cx="1055306" cy="11809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589A2-F4CE-441A-B01D-0499A4CF6957}">
      <dsp:nvSpPr>
        <dsp:cNvPr id="0" name=""/>
        <dsp:cNvSpPr/>
      </dsp:nvSpPr>
      <dsp:spPr>
        <a:xfrm>
          <a:off x="493188" y="465666"/>
          <a:ext cx="3074836" cy="307483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CC201B-B484-4BFB-BBF0-ED8FFE2B810D}">
      <dsp:nvSpPr>
        <dsp:cNvPr id="0" name=""/>
        <dsp:cNvSpPr/>
      </dsp:nvSpPr>
      <dsp:spPr>
        <a:xfrm>
          <a:off x="493188" y="465666"/>
          <a:ext cx="3074836" cy="307483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0BFEF6-B442-4991-9D61-3CD9E4118F6F}">
      <dsp:nvSpPr>
        <dsp:cNvPr id="0" name=""/>
        <dsp:cNvSpPr/>
      </dsp:nvSpPr>
      <dsp:spPr>
        <a:xfrm>
          <a:off x="493188" y="465666"/>
          <a:ext cx="3074836" cy="307483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9AF81-8130-4282-B0A0-AF860091A67C}">
      <dsp:nvSpPr>
        <dsp:cNvPr id="0" name=""/>
        <dsp:cNvSpPr/>
      </dsp:nvSpPr>
      <dsp:spPr>
        <a:xfrm>
          <a:off x="493188" y="465666"/>
          <a:ext cx="3074836" cy="307483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DB2C5A-5D5B-448A-BDA1-93E7168B0FAF}">
      <dsp:nvSpPr>
        <dsp:cNvPr id="0" name=""/>
        <dsp:cNvSpPr/>
      </dsp:nvSpPr>
      <dsp:spPr>
        <a:xfrm>
          <a:off x="1322951" y="1295430"/>
          <a:ext cx="1415309" cy="14153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343433"/>
              </a:solidFill>
              <a:latin typeface="Sabon LT Std" panose="02020602060506020403" pitchFamily="18" charset="0"/>
            </a:rPr>
            <a:t>Digital Navigator Cohort</a:t>
          </a:r>
        </a:p>
      </dsp:txBody>
      <dsp:txXfrm>
        <a:off x="1530218" y="1502697"/>
        <a:ext cx="1000775" cy="1000775"/>
      </dsp:txXfrm>
    </dsp:sp>
    <dsp:sp modelId="{88442E95-3F8D-4999-8C9A-E76C3A18A7AF}">
      <dsp:nvSpPr>
        <dsp:cNvPr id="0" name=""/>
        <dsp:cNvSpPr/>
      </dsp:nvSpPr>
      <dsp:spPr>
        <a:xfrm>
          <a:off x="1535248" y="5974"/>
          <a:ext cx="990716" cy="99071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rgbClr val="343433"/>
              </a:solidFill>
              <a:latin typeface="Sabon LT Std" panose="02020602060506020403" pitchFamily="18" charset="0"/>
            </a:rPr>
            <a:t>Digital Navigation</a:t>
          </a:r>
        </a:p>
      </dsp:txBody>
      <dsp:txXfrm>
        <a:off x="1680335" y="151061"/>
        <a:ext cx="700542" cy="700542"/>
      </dsp:txXfrm>
    </dsp:sp>
    <dsp:sp modelId="{D6B40708-25A3-461B-94D5-E87C4E54483E}">
      <dsp:nvSpPr>
        <dsp:cNvPr id="0" name=""/>
        <dsp:cNvSpPr/>
      </dsp:nvSpPr>
      <dsp:spPr>
        <a:xfrm>
          <a:off x="3037000" y="1507726"/>
          <a:ext cx="990716" cy="990716"/>
        </a:xfrm>
        <a:prstGeom prst="ellipse">
          <a:avLst/>
        </a:prstGeom>
        <a:solidFill>
          <a:srgbClr val="E1E42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rgbClr val="343433"/>
              </a:solidFill>
              <a:latin typeface="Sabon LT Std" panose="02020602060506020403" pitchFamily="18" charset="0"/>
            </a:rPr>
            <a:t>Digital Skills Training</a:t>
          </a:r>
        </a:p>
      </dsp:txBody>
      <dsp:txXfrm>
        <a:off x="3182087" y="1652813"/>
        <a:ext cx="700542" cy="700542"/>
      </dsp:txXfrm>
    </dsp:sp>
    <dsp:sp modelId="{7C4E770B-5B70-49C5-9CD4-29C68B645F4B}">
      <dsp:nvSpPr>
        <dsp:cNvPr id="0" name=""/>
        <dsp:cNvSpPr/>
      </dsp:nvSpPr>
      <dsp:spPr>
        <a:xfrm>
          <a:off x="1535248" y="3009479"/>
          <a:ext cx="990716" cy="990716"/>
        </a:xfrm>
        <a:prstGeom prst="ellips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rgbClr val="343433"/>
              </a:solidFill>
              <a:latin typeface="Sabon LT Std" panose="02020602060506020403" pitchFamily="18" charset="0"/>
            </a:rPr>
            <a:t>ACP Outreach</a:t>
          </a:r>
        </a:p>
      </dsp:txBody>
      <dsp:txXfrm>
        <a:off x="1680335" y="3154566"/>
        <a:ext cx="700542" cy="700542"/>
      </dsp:txXfrm>
    </dsp:sp>
    <dsp:sp modelId="{69200EED-2488-49CF-9EE1-BD3ED8A802C3}">
      <dsp:nvSpPr>
        <dsp:cNvPr id="0" name=""/>
        <dsp:cNvSpPr/>
      </dsp:nvSpPr>
      <dsp:spPr>
        <a:xfrm>
          <a:off x="-29712" y="1507726"/>
          <a:ext cx="1117132" cy="990716"/>
        </a:xfrm>
        <a:prstGeom prst="ellipse">
          <a:avLst/>
        </a:prstGeom>
        <a:solidFill>
          <a:srgbClr val="72ACD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rgbClr val="343433"/>
              </a:solidFill>
              <a:latin typeface="Sabon LT Std" panose="02020602060506020403" pitchFamily="18" charset="0"/>
            </a:rPr>
            <a:t>Device Distribution</a:t>
          </a:r>
        </a:p>
      </dsp:txBody>
      <dsp:txXfrm>
        <a:off x="133888" y="1652813"/>
        <a:ext cx="789932" cy="7005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F5714-5A45-45DA-9732-02F3CBE41B37}">
      <dsp:nvSpPr>
        <dsp:cNvPr id="0" name=""/>
        <dsp:cNvSpPr/>
      </dsp:nvSpPr>
      <dsp:spPr>
        <a:xfrm>
          <a:off x="0" y="322997"/>
          <a:ext cx="1858673" cy="252467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Sabon LT Std" panose="02020602060506020403" pitchFamily="18" charset="0"/>
            </a:rPr>
            <a:t>Served: 213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Sabon LT Std" panose="02020602060506020403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Sabon LT Std" panose="02020602060506020403" pitchFamily="18" charset="0"/>
            </a:rPr>
            <a:t>Training: 20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Sabon LT Std" panose="02020602060506020403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Sabon LT Std" panose="02020602060506020403" pitchFamily="18" charset="0"/>
            </a:rPr>
            <a:t>Work-based Learning: 30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Sabon LT Std" panose="02020602060506020403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Sabon LT Std" panose="02020602060506020403" pitchFamily="18" charset="0"/>
            </a:rPr>
            <a:t>Exits to Employment: 138</a:t>
          </a:r>
        </a:p>
      </dsp:txBody>
      <dsp:txXfrm>
        <a:off x="43551" y="366548"/>
        <a:ext cx="1771571" cy="2481127"/>
      </dsp:txXfrm>
    </dsp:sp>
    <dsp:sp modelId="{3D94990E-CF33-4726-88D5-4AFD4E591CCF}">
      <dsp:nvSpPr>
        <dsp:cNvPr id="0" name=""/>
        <dsp:cNvSpPr/>
      </dsp:nvSpPr>
      <dsp:spPr>
        <a:xfrm>
          <a:off x="25162" y="2390280"/>
          <a:ext cx="1858673" cy="1452979"/>
        </a:xfrm>
        <a:prstGeom prst="rect">
          <a:avLst/>
        </a:prstGeom>
        <a:solidFill>
          <a:srgbClr val="71A3C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Sabon LT Std" panose="02020602060506020403" pitchFamily="18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Sabon LT Std" panose="02020602060506020403" pitchFamily="18" charset="0"/>
            </a:rPr>
            <a:t>Career and Training Services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Sabon LT Std" panose="02020602060506020403" pitchFamily="18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Sabon LT Std" panose="02020602060506020403" pitchFamily="18" charset="0"/>
          </a:endParaRPr>
        </a:p>
      </dsp:txBody>
      <dsp:txXfrm>
        <a:off x="25162" y="2390280"/>
        <a:ext cx="1308925" cy="1452979"/>
      </dsp:txXfrm>
    </dsp:sp>
    <dsp:sp modelId="{85D2F14D-DAF3-4EAA-9250-3979A030AA32}">
      <dsp:nvSpPr>
        <dsp:cNvPr id="0" name=""/>
        <dsp:cNvSpPr/>
      </dsp:nvSpPr>
      <dsp:spPr>
        <a:xfrm>
          <a:off x="1227756" y="3089241"/>
          <a:ext cx="774157" cy="784565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2DC60-6A2C-46B3-943A-B5C0D4C07E6E}">
      <dsp:nvSpPr>
        <dsp:cNvPr id="0" name=""/>
        <dsp:cNvSpPr/>
      </dsp:nvSpPr>
      <dsp:spPr>
        <a:xfrm>
          <a:off x="2238581" y="323468"/>
          <a:ext cx="2017590" cy="299946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kern="1200" dirty="0">
              <a:solidFill>
                <a:srgbClr val="343433"/>
              </a:solidFill>
              <a:latin typeface="Sabon LT Std" panose="02020602060506020403" pitchFamily="18" charset="0"/>
            </a:rPr>
            <a:t>Strategic partnerships with community-based organizations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kern="1200" dirty="0">
              <a:solidFill>
                <a:srgbClr val="343433"/>
              </a:solidFill>
              <a:latin typeface="Sabon LT Std" panose="02020602060506020403" pitchFamily="18" charset="0"/>
            </a:rPr>
            <a:t>Strengthen partnerships within the WorkSource system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kern="1200" dirty="0">
              <a:solidFill>
                <a:srgbClr val="343433"/>
              </a:solidFill>
              <a:latin typeface="Sabon LT Std" panose="02020602060506020403" pitchFamily="18" charset="0"/>
            </a:rPr>
            <a:t>Strengthen partnerships to understand, respond, and serve community. 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endParaRPr lang="en-US" sz="1800" kern="1200" dirty="0">
            <a:solidFill>
              <a:srgbClr val="343433"/>
            </a:solidFill>
            <a:latin typeface="Sabon LT Std" panose="02020602060506020403" pitchFamily="18" charset="0"/>
          </a:endParaRPr>
        </a:p>
      </dsp:txBody>
      <dsp:txXfrm>
        <a:off x="2285856" y="370743"/>
        <a:ext cx="1923040" cy="2952192"/>
      </dsp:txXfrm>
    </dsp:sp>
    <dsp:sp modelId="{F2E67F37-85E8-4F12-AA8B-0361D65611E6}">
      <dsp:nvSpPr>
        <dsp:cNvPr id="0" name=""/>
        <dsp:cNvSpPr/>
      </dsp:nvSpPr>
      <dsp:spPr>
        <a:xfrm>
          <a:off x="2230198" y="2383966"/>
          <a:ext cx="2017590" cy="1509478"/>
        </a:xfrm>
        <a:prstGeom prst="rect">
          <a:avLst/>
        </a:prstGeom>
        <a:solidFill>
          <a:srgbClr val="71A3C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Sabon LT Std" panose="02020602060506020403" pitchFamily="18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Sabon LT Std" panose="02020602060506020403" pitchFamily="18" charset="0"/>
            </a:rPr>
            <a:t>Partnership Development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Sabon LT Std" panose="02020602060506020403" pitchFamily="18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Sabon LT Std" panose="02020602060506020403" pitchFamily="18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Sabon LT Std" panose="02020602060506020403" pitchFamily="18" charset="0"/>
          </a:endParaRPr>
        </a:p>
      </dsp:txBody>
      <dsp:txXfrm>
        <a:off x="2230198" y="2383966"/>
        <a:ext cx="1420838" cy="1509478"/>
      </dsp:txXfrm>
    </dsp:sp>
    <dsp:sp modelId="{9FF33E97-6FB3-400F-8B2C-CB2890122874}">
      <dsp:nvSpPr>
        <dsp:cNvPr id="0" name=""/>
        <dsp:cNvSpPr/>
      </dsp:nvSpPr>
      <dsp:spPr>
        <a:xfrm>
          <a:off x="3611087" y="3115248"/>
          <a:ext cx="786692" cy="778196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7E602-B611-4562-BAFC-9275F511A48B}">
      <dsp:nvSpPr>
        <dsp:cNvPr id="0" name=""/>
        <dsp:cNvSpPr/>
      </dsp:nvSpPr>
      <dsp:spPr>
        <a:xfrm>
          <a:off x="4560931" y="293067"/>
          <a:ext cx="1994840" cy="308102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kern="1200" dirty="0">
              <a:latin typeface="Sabon LT Std" panose="02020602060506020403" pitchFamily="18" charset="0"/>
            </a:rPr>
            <a:t>Leveraging trusted community groups to outreach to targeted populations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kern="1200" dirty="0">
              <a:latin typeface="Sabon LT Std" panose="02020602060506020403" pitchFamily="18" charset="0"/>
            </a:rPr>
            <a:t>Building on success of Disaster Relief and Employment Recovery DWGs. 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endParaRPr lang="en-US" sz="1800" b="0" i="0" kern="1200" dirty="0">
            <a:latin typeface="Sabon LT Std" panose="02020602060506020403" pitchFamily="18" charset="0"/>
          </a:endParaRPr>
        </a:p>
      </dsp:txBody>
      <dsp:txXfrm>
        <a:off x="4607672" y="339808"/>
        <a:ext cx="1901358" cy="3034281"/>
      </dsp:txXfrm>
    </dsp:sp>
    <dsp:sp modelId="{EC1953CE-85E6-4D11-A7CA-1C53BAB1F53D}">
      <dsp:nvSpPr>
        <dsp:cNvPr id="0" name=""/>
        <dsp:cNvSpPr/>
      </dsp:nvSpPr>
      <dsp:spPr>
        <a:xfrm>
          <a:off x="4551591" y="2343916"/>
          <a:ext cx="1998055" cy="1549528"/>
        </a:xfrm>
        <a:prstGeom prst="rect">
          <a:avLst/>
        </a:prstGeom>
        <a:solidFill>
          <a:srgbClr val="71A3C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i="0" kern="1200" dirty="0">
            <a:latin typeface="Sabon LT Std" panose="02020602060506020403" pitchFamily="18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i="0" kern="1200" dirty="0">
            <a:latin typeface="Sabon LT Std" panose="02020602060506020403" pitchFamily="18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Sabon LT Std" panose="02020602060506020403" pitchFamily="18" charset="0"/>
            </a:rPr>
            <a:t>Community Outreach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i="0" kern="1200" dirty="0">
            <a:latin typeface="Sabon LT Std" panose="02020602060506020403" pitchFamily="18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i="0" kern="1200" dirty="0">
            <a:latin typeface="Sabon LT Std" panose="02020602060506020403" pitchFamily="18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i="0" kern="1200" dirty="0">
            <a:latin typeface="Sabon LT Std" panose="02020602060506020403" pitchFamily="18" charset="0"/>
          </a:endParaRPr>
        </a:p>
      </dsp:txBody>
      <dsp:txXfrm>
        <a:off x="4551591" y="2343916"/>
        <a:ext cx="1407081" cy="1549528"/>
      </dsp:txXfrm>
    </dsp:sp>
    <dsp:sp modelId="{4FEF56B3-9476-46CA-88C3-706C9CCFD275}">
      <dsp:nvSpPr>
        <dsp:cNvPr id="0" name=""/>
        <dsp:cNvSpPr/>
      </dsp:nvSpPr>
      <dsp:spPr>
        <a:xfrm>
          <a:off x="6031531" y="3178265"/>
          <a:ext cx="718536" cy="715179"/>
        </a:xfrm>
        <a:prstGeom prst="ellipse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A22EA-41AC-46F9-9C0E-1D89E8987DD7}">
      <dsp:nvSpPr>
        <dsp:cNvPr id="0" name=""/>
        <dsp:cNvSpPr/>
      </dsp:nvSpPr>
      <dsp:spPr>
        <a:xfrm>
          <a:off x="6836220" y="238916"/>
          <a:ext cx="1982070" cy="332367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kern="1200" dirty="0">
              <a:latin typeface="Sabon LT Std" panose="02020602060506020403" pitchFamily="18" charset="0"/>
            </a:rPr>
            <a:t>Infrastructure-related sectors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kern="1200" dirty="0">
              <a:latin typeface="Sabon LT Std" panose="02020602060506020403" pitchFamily="18" charset="0"/>
            </a:rPr>
            <a:t>Care Economy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kern="1200" dirty="0">
              <a:latin typeface="Sabon LT Std" panose="02020602060506020403" pitchFamily="18" charset="0"/>
            </a:rPr>
            <a:t>Environmental remediation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kern="1200" dirty="0">
              <a:latin typeface="Sabon LT Std" panose="02020602060506020403" pitchFamily="18" charset="0"/>
            </a:rPr>
            <a:t>Other critical industries: Transportation and Warehousing, Information Technology, Leisure/ Hospitality 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endParaRPr lang="en-US" sz="1200" b="0" i="0" kern="1200" dirty="0">
            <a:latin typeface="Sabon LT Std" panose="02020602060506020403" pitchFamily="18" charset="0"/>
          </a:endParaRPr>
        </a:p>
      </dsp:txBody>
      <dsp:txXfrm>
        <a:off x="6882662" y="285358"/>
        <a:ext cx="1889186" cy="3277233"/>
      </dsp:txXfrm>
    </dsp:sp>
    <dsp:sp modelId="{F8E2D959-7A45-4DD3-B772-2D6C56F97731}">
      <dsp:nvSpPr>
        <dsp:cNvPr id="0" name=""/>
        <dsp:cNvSpPr/>
      </dsp:nvSpPr>
      <dsp:spPr>
        <a:xfrm>
          <a:off x="6829418" y="2369964"/>
          <a:ext cx="1978911" cy="1523480"/>
        </a:xfrm>
        <a:prstGeom prst="rect">
          <a:avLst/>
        </a:prstGeom>
        <a:solidFill>
          <a:srgbClr val="71A3C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Sabon LT Std" panose="02020602060506020403" pitchFamily="18" charset="0"/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Sabon LT Std" panose="02020602060506020403" pitchFamily="18" charset="0"/>
            </a:rPr>
            <a:t>Business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Sabon LT Std" panose="02020602060506020403" pitchFamily="18" charset="0"/>
            </a:rPr>
            <a:t>Engagement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Sabon LT Std" panose="02020602060506020403" pitchFamily="18" charset="0"/>
          </a:endParaRPr>
        </a:p>
        <a:p>
          <a:pPr marL="0" lvl="0" indent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Sabon LT Std" panose="02020602060506020403" pitchFamily="18" charset="0"/>
          </a:endParaRPr>
        </a:p>
      </dsp:txBody>
      <dsp:txXfrm>
        <a:off x="6829418" y="2369964"/>
        <a:ext cx="1393599" cy="1523480"/>
      </dsp:txXfrm>
    </dsp:sp>
    <dsp:sp modelId="{9BFC243E-E9B9-4AE0-90D0-303D05E201E3}">
      <dsp:nvSpPr>
        <dsp:cNvPr id="0" name=""/>
        <dsp:cNvSpPr/>
      </dsp:nvSpPr>
      <dsp:spPr>
        <a:xfrm>
          <a:off x="8226720" y="3174908"/>
          <a:ext cx="723070" cy="718536"/>
        </a:xfrm>
        <a:prstGeom prst="ellipse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85090-E752-9B44-A924-4906963B5372}" type="datetimeFigureOut">
              <a:rPr lang="en-US" smtClean="0"/>
              <a:t>11/3/22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8DAB9-007C-B145-9149-DAE32EAA5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86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BE138-682D-B447-AFD2-C867DA7EFC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59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WorkSource SKC MOU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FC810-38D9-4B68-85EB-5C0EC6D272E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26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FC810-38D9-4B68-85EB-5C0EC6D272E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36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FC810-38D9-4B68-85EB-5C0EC6D272E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37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FC810-38D9-4B68-85EB-5C0EC6D272E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9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FC810-38D9-4B68-85EB-5C0EC6D272E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90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FC810-38D9-4B68-85EB-5C0EC6D272E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00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FC810-38D9-4B68-85EB-5C0EC6D272E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12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1" name="Google Shape;315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2" name="Google Shape;3152;p1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53" name="Google Shape;3153;p19:notes"/>
          <p:cNvSpPr txBox="1">
            <a:spLocks noGrp="1"/>
          </p:cNvSpPr>
          <p:nvPr>
            <p:ph type="sldNum" idx="12"/>
          </p:nvPr>
        </p:nvSpPr>
        <p:spPr>
          <a:xfrm>
            <a:off x="3970939" y="8829968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0" name="Google Shape;326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1" name="Google Shape;3261;p2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62" name="Google Shape;3262;p29:notes"/>
          <p:cNvSpPr txBox="1">
            <a:spLocks noGrp="1"/>
          </p:cNvSpPr>
          <p:nvPr>
            <p:ph type="sldNum" idx="12"/>
          </p:nvPr>
        </p:nvSpPr>
        <p:spPr>
          <a:xfrm>
            <a:off x="3970939" y="8829968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6525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0" name="Google Shape;326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1" name="Google Shape;3261;p2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62" name="Google Shape;3262;p29:notes"/>
          <p:cNvSpPr txBox="1">
            <a:spLocks noGrp="1"/>
          </p:cNvSpPr>
          <p:nvPr>
            <p:ph type="sldNum" idx="12"/>
          </p:nvPr>
        </p:nvSpPr>
        <p:spPr>
          <a:xfrm>
            <a:off x="3970939" y="8829968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1740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BE138-682D-B447-AFD2-C867DA7EFC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455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0" name="Google Shape;326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1" name="Google Shape;3261;p2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62" name="Google Shape;3262;p29:notes"/>
          <p:cNvSpPr txBox="1">
            <a:spLocks noGrp="1"/>
          </p:cNvSpPr>
          <p:nvPr>
            <p:ph type="sldNum" idx="12"/>
          </p:nvPr>
        </p:nvSpPr>
        <p:spPr>
          <a:xfrm>
            <a:off x="3970939" y="8829968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4901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2056B-858B-439B-9924-CEB6B65BEE4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69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2056B-858B-439B-9924-CEB6B65BEE4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023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2056B-858B-439B-9924-CEB6B65BEE4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383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2056B-858B-439B-9924-CEB6B65BEE4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994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2056B-858B-439B-9924-CEB6B65BEE4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2912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4356100"/>
          </a:xfrm>
        </p:spPr>
        <p:txBody>
          <a:bodyPr/>
          <a:lstStyle/>
          <a:p>
            <a:r>
              <a:rPr lang="en-US" b="1" dirty="0"/>
              <a:t>CHALLENGE -  </a:t>
            </a:r>
            <a:endParaRPr lang="en-US" dirty="0"/>
          </a:p>
          <a:p>
            <a:r>
              <a:rPr lang="en-US" sz="1400" dirty="0"/>
              <a:t>When you look at our region’s economic indicators – you see two pictures:  </a:t>
            </a:r>
          </a:p>
          <a:p>
            <a:r>
              <a:rPr lang="en-US" sz="1400" dirty="0"/>
              <a:t>Of the country’s 100 largest metropolitan areas we rank high on growth (9</a:t>
            </a:r>
            <a:r>
              <a:rPr lang="en-US" sz="1400" baseline="30000" dirty="0"/>
              <a:t>th</a:t>
            </a:r>
            <a:r>
              <a:rPr lang="en-US" sz="1400" dirty="0"/>
              <a:t>) and prosperity (5</a:t>
            </a:r>
            <a:r>
              <a:rPr lang="en-US" sz="1400" baseline="30000" dirty="0"/>
              <a:t>th</a:t>
            </a:r>
            <a:r>
              <a:rPr lang="en-US" sz="1400" dirty="0"/>
              <a:t>) – in the past 3 years we’ve seen progress on  overall inclusion(7).   That’s sounds great but we continue to see persistent race-based barriers to entry into the workforce and larger disparities in wages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when you look at the racial inclusion gap – the story changes.  We rank 57</a:t>
            </a:r>
            <a:r>
              <a:rPr lang="en-US" sz="1400" baseline="30000" dirty="0"/>
              <a:t>th</a:t>
            </a:r>
            <a:r>
              <a:rPr lang="en-US" sz="1400" dirty="0"/>
              <a:t> on racial inclusion -- the gap for wages 82</a:t>
            </a:r>
            <a:r>
              <a:rPr lang="en-US" sz="1400" baseline="30000" dirty="0"/>
              <a:t>nd</a:t>
            </a:r>
            <a:r>
              <a:rPr lang="en-US" sz="1400" dirty="0"/>
              <a:t> and 31</a:t>
            </a:r>
            <a:r>
              <a:rPr lang="en-US" sz="1400" baseline="30000" dirty="0"/>
              <a:t>st</a:t>
            </a:r>
            <a:r>
              <a:rPr lang="en-US" sz="1400" dirty="0"/>
              <a:t> in employment.  </a:t>
            </a:r>
          </a:p>
          <a:p>
            <a:endParaRPr lang="en-US" sz="1400" dirty="0"/>
          </a:p>
          <a:p>
            <a:r>
              <a:rPr lang="en-US" sz="1400" dirty="0"/>
              <a:t>Inequality in King County by the numbers </a:t>
            </a:r>
            <a:br>
              <a:rPr lang="en-US" sz="1400" dirty="0"/>
            </a:br>
            <a:r>
              <a:rPr lang="en-US" sz="1400" dirty="0"/>
              <a:t>Racial minorities experience higher rates of unemployment and lower household incomes in King County</a:t>
            </a:r>
          </a:p>
          <a:p>
            <a:r>
              <a:rPr lang="en-US" sz="1400" dirty="0"/>
              <a:t>Seattle’s 5th whitest </a:t>
            </a:r>
          </a:p>
          <a:p>
            <a:r>
              <a:rPr lang="en-US" sz="1400" dirty="0"/>
              <a:t>People in our community should benefit from the region’s strong economy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1B636-B496-4247-A4B2-BEF8070B4C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6268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BE138-682D-B447-AFD2-C867DA7EFC9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24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BE138-682D-B447-AFD2-C867DA7EFC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441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150D4-F615-446E-8502-811066C81D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1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150D4-F615-446E-8502-811066C81D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56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150D4-F615-446E-8502-811066C81D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85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BE138-682D-B447-AFD2-C867DA7EFC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59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640" y="3373756"/>
            <a:ext cx="7437120" cy="3373754"/>
          </a:xfrm>
        </p:spPr>
        <p:txBody>
          <a:bodyPr/>
          <a:lstStyle/>
          <a:p>
            <a:r>
              <a:rPr lang="en-US"/>
              <a:t>WDC’s responsibilities re WorkSource SKC:  </a:t>
            </a:r>
          </a:p>
          <a:p>
            <a:r>
              <a:rPr lang="en-US"/>
              <a:t>	Certify that WorkSource system meets high quality standards for operations and customer service</a:t>
            </a:r>
          </a:p>
          <a:p>
            <a:r>
              <a:rPr lang="en-US"/>
              <a:t>	Contract for WorkSource Operator to assist with system integration, outreach and staff training</a:t>
            </a:r>
          </a:p>
          <a:p>
            <a:r>
              <a:rPr lang="en-US"/>
              <a:t>	Contract for WIOA Title 1 services  delivered through WorkSource</a:t>
            </a:r>
          </a:p>
          <a:p>
            <a:r>
              <a:rPr lang="en-US"/>
              <a:t>	Develop policy to communicate expectations for WorkSource to meet regional needs</a:t>
            </a:r>
          </a:p>
          <a:p>
            <a:r>
              <a:rPr lang="en-US"/>
              <a:t>	Negotiate </a:t>
            </a:r>
            <a:r>
              <a:rPr lang="en-US" err="1"/>
              <a:t>Memoradum</a:t>
            </a:r>
            <a:r>
              <a:rPr lang="en-US"/>
              <a:t> of Understanding MOU and Infrastructure Funding Agreement (IFA)  </a:t>
            </a:r>
          </a:p>
          <a:p>
            <a:endParaRPr lang="en-US"/>
          </a:p>
          <a:p>
            <a:r>
              <a:rPr lang="en-US" b="1"/>
              <a:t>Menu of Services	What WorkSource offers to job seekers and employers		Free services to all</a:t>
            </a:r>
          </a:p>
          <a:p>
            <a:r>
              <a:rPr lang="en-US"/>
              <a:t>	</a:t>
            </a:r>
            <a:r>
              <a:rPr lang="en-US" b="1"/>
              <a:t>Job Seekers</a:t>
            </a:r>
            <a:r>
              <a:rPr lang="en-US"/>
              <a:t>	</a:t>
            </a:r>
            <a:r>
              <a:rPr lang="en-US" b="1"/>
              <a:t>Job Search assistance </a:t>
            </a:r>
            <a:r>
              <a:rPr lang="en-US"/>
              <a:t>like resume review, interview prep</a:t>
            </a:r>
          </a:p>
          <a:p>
            <a:r>
              <a:rPr lang="en-US"/>
              <a:t>		</a:t>
            </a:r>
            <a:r>
              <a:rPr lang="en-US" b="1"/>
              <a:t>Career Planning and Training  </a:t>
            </a:r>
            <a:r>
              <a:rPr lang="en-US"/>
              <a:t>coaching, Labor Market Information, career exploration</a:t>
            </a:r>
          </a:p>
          <a:p>
            <a:r>
              <a:rPr lang="en-US"/>
              <a:t>		</a:t>
            </a:r>
            <a:r>
              <a:rPr lang="en-US" b="1"/>
              <a:t>Technology</a:t>
            </a:r>
            <a:r>
              <a:rPr lang="en-US"/>
              <a:t>	computers, internet, copiers, printers</a:t>
            </a:r>
          </a:p>
          <a:p>
            <a:r>
              <a:rPr lang="en-US"/>
              <a:t>		</a:t>
            </a:r>
            <a:r>
              <a:rPr lang="en-US" b="1"/>
              <a:t>Events</a:t>
            </a:r>
            <a:r>
              <a:rPr lang="en-US"/>
              <a:t>	career fairs, employer panels and hiring events</a:t>
            </a:r>
          </a:p>
          <a:p>
            <a:r>
              <a:rPr lang="en-US"/>
              <a:t>		</a:t>
            </a:r>
            <a:r>
              <a:rPr lang="en-US" b="1"/>
              <a:t>Resources</a:t>
            </a:r>
            <a:r>
              <a:rPr lang="en-US"/>
              <a:t>	referrals to partners that can provide housing, food</a:t>
            </a:r>
          </a:p>
          <a:p>
            <a:endParaRPr lang="en-US"/>
          </a:p>
          <a:p>
            <a:r>
              <a:rPr lang="en-US"/>
              <a:t>	</a:t>
            </a:r>
            <a:r>
              <a:rPr lang="en-US" b="1"/>
              <a:t>Employers	Recruitment  </a:t>
            </a:r>
            <a:r>
              <a:rPr lang="en-US"/>
              <a:t>	assistance to create quality jobs, job posting, hiring events, connections to Work Based Learning, 			</a:t>
            </a:r>
            <a:r>
              <a:rPr lang="en-US" b="1"/>
              <a:t>Retention</a:t>
            </a:r>
            <a:r>
              <a:rPr lang="en-US"/>
              <a:t>  Worker Retraining program – connections to shared work rather than layoff</a:t>
            </a:r>
          </a:p>
          <a:p>
            <a:r>
              <a:rPr lang="en-US"/>
              <a:t>		</a:t>
            </a:r>
            <a:r>
              <a:rPr lang="en-US" b="1"/>
              <a:t>Reduction</a:t>
            </a:r>
            <a:r>
              <a:rPr lang="en-US"/>
              <a:t>	Rapid Response to layoffs, WARN and Trade Act support</a:t>
            </a:r>
          </a:p>
          <a:p>
            <a:r>
              <a:rPr lang="en-US"/>
              <a:t>			</a:t>
            </a:r>
          </a:p>
          <a:p>
            <a:r>
              <a:rPr lang="en-US"/>
              <a:t>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FC810-38D9-4B68-85EB-5C0EC6D272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06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640" y="3373756"/>
            <a:ext cx="7437120" cy="3373754"/>
          </a:xfrm>
        </p:spPr>
        <p:txBody>
          <a:bodyPr/>
          <a:lstStyle/>
          <a:p>
            <a:r>
              <a:rPr lang="en-US"/>
              <a:t>WDC’s responsibilities re WorkSource SKC:  </a:t>
            </a:r>
          </a:p>
          <a:p>
            <a:r>
              <a:rPr lang="en-US"/>
              <a:t>	Certify that WorkSource system meets high quality standards for operations and customer service</a:t>
            </a:r>
          </a:p>
          <a:p>
            <a:r>
              <a:rPr lang="en-US"/>
              <a:t>	Contract for WorkSource Operator to assist with system integration, outreach and staff training</a:t>
            </a:r>
          </a:p>
          <a:p>
            <a:r>
              <a:rPr lang="en-US"/>
              <a:t>	Contract for WIOA Title 1 services  delivered through WorkSource</a:t>
            </a:r>
          </a:p>
          <a:p>
            <a:r>
              <a:rPr lang="en-US"/>
              <a:t>	Develop policy to communicate expectations for WorkSource to meet regional needs</a:t>
            </a:r>
          </a:p>
          <a:p>
            <a:r>
              <a:rPr lang="en-US"/>
              <a:t>	Negotiate </a:t>
            </a:r>
            <a:r>
              <a:rPr lang="en-US" err="1"/>
              <a:t>Memoradum</a:t>
            </a:r>
            <a:r>
              <a:rPr lang="en-US"/>
              <a:t> of Understanding MOU and Infrastructure Funding Agreement (IFA)  </a:t>
            </a:r>
          </a:p>
          <a:p>
            <a:endParaRPr lang="en-US"/>
          </a:p>
          <a:p>
            <a:r>
              <a:rPr lang="en-US" b="1"/>
              <a:t>Menu of Services	What WorkSource offers to job seekers and employers		Free services to all</a:t>
            </a:r>
          </a:p>
          <a:p>
            <a:r>
              <a:rPr lang="en-US"/>
              <a:t>	</a:t>
            </a:r>
            <a:r>
              <a:rPr lang="en-US" b="1"/>
              <a:t>Job Seekers</a:t>
            </a:r>
            <a:r>
              <a:rPr lang="en-US"/>
              <a:t>	</a:t>
            </a:r>
            <a:r>
              <a:rPr lang="en-US" b="1"/>
              <a:t>Job Search assistance </a:t>
            </a:r>
            <a:r>
              <a:rPr lang="en-US"/>
              <a:t>like resume review, interview prep</a:t>
            </a:r>
          </a:p>
          <a:p>
            <a:r>
              <a:rPr lang="en-US"/>
              <a:t>		</a:t>
            </a:r>
            <a:r>
              <a:rPr lang="en-US" b="1"/>
              <a:t>Career Planning and Training  </a:t>
            </a:r>
            <a:r>
              <a:rPr lang="en-US"/>
              <a:t>coaching, Labor Market Information, career exploration</a:t>
            </a:r>
          </a:p>
          <a:p>
            <a:r>
              <a:rPr lang="en-US"/>
              <a:t>		</a:t>
            </a:r>
            <a:r>
              <a:rPr lang="en-US" b="1"/>
              <a:t>Technology</a:t>
            </a:r>
            <a:r>
              <a:rPr lang="en-US"/>
              <a:t>	computers, internet, copiers, printers</a:t>
            </a:r>
          </a:p>
          <a:p>
            <a:r>
              <a:rPr lang="en-US"/>
              <a:t>		</a:t>
            </a:r>
            <a:r>
              <a:rPr lang="en-US" b="1"/>
              <a:t>Events</a:t>
            </a:r>
            <a:r>
              <a:rPr lang="en-US"/>
              <a:t>	career fairs, employer panels and hiring events</a:t>
            </a:r>
          </a:p>
          <a:p>
            <a:r>
              <a:rPr lang="en-US"/>
              <a:t>		</a:t>
            </a:r>
            <a:r>
              <a:rPr lang="en-US" b="1"/>
              <a:t>Resources</a:t>
            </a:r>
            <a:r>
              <a:rPr lang="en-US"/>
              <a:t>	referrals to partners that can provide housing, food</a:t>
            </a:r>
          </a:p>
          <a:p>
            <a:endParaRPr lang="en-US"/>
          </a:p>
          <a:p>
            <a:r>
              <a:rPr lang="en-US"/>
              <a:t>	</a:t>
            </a:r>
            <a:r>
              <a:rPr lang="en-US" b="1"/>
              <a:t>Employers	Recruitment  </a:t>
            </a:r>
            <a:r>
              <a:rPr lang="en-US"/>
              <a:t>	assistance to create quality jobs, job posting, hiring events, connections to Work Based Learning, 			</a:t>
            </a:r>
            <a:r>
              <a:rPr lang="en-US" b="1"/>
              <a:t>Retention</a:t>
            </a:r>
            <a:r>
              <a:rPr lang="en-US"/>
              <a:t>  Worker Retraining program – connections to shared work rather than layoff</a:t>
            </a:r>
          </a:p>
          <a:p>
            <a:r>
              <a:rPr lang="en-US"/>
              <a:t>		</a:t>
            </a:r>
            <a:r>
              <a:rPr lang="en-US" b="1"/>
              <a:t>Reduction</a:t>
            </a:r>
            <a:r>
              <a:rPr lang="en-US"/>
              <a:t>	Rapid Response to layoffs, WARN and Trade Act support</a:t>
            </a:r>
          </a:p>
          <a:p>
            <a:r>
              <a:rPr lang="en-US"/>
              <a:t>			</a:t>
            </a:r>
          </a:p>
          <a:p>
            <a:r>
              <a:rPr lang="en-US"/>
              <a:t>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FC810-38D9-4B68-85EB-5C0EC6D272E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97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7A4F0-DEF0-084D-9C91-83703C90D0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9969" y="1708513"/>
            <a:ext cx="8241323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3ABD3-63C3-1C44-A70D-0EEA73388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969" y="4188188"/>
            <a:ext cx="8241323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99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4E4D2-7CC0-C147-9C0B-9915C6A9E6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7A8F6-0189-1F4A-AB86-D826E873F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63914"/>
            <a:ext cx="10515600" cy="1314447"/>
          </a:xfrm>
        </p:spPr>
        <p:txBody>
          <a:bodyPr/>
          <a:lstStyle>
            <a:lvl1pPr marL="0" indent="0">
              <a:buNone/>
              <a:defRPr sz="2400">
                <a:solidFill>
                  <a:srgbClr val="34343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9311223-8DE0-E946-87A5-E4C6770B3231}"/>
              </a:ext>
            </a:extLst>
          </p:cNvPr>
          <p:cNvCxnSpPr>
            <a:cxnSpLocks/>
          </p:cNvCxnSpPr>
          <p:nvPr userDrawn="1"/>
        </p:nvCxnSpPr>
        <p:spPr>
          <a:xfrm>
            <a:off x="678789" y="4585053"/>
            <a:ext cx="10834421" cy="0"/>
          </a:xfrm>
          <a:prstGeom prst="line">
            <a:avLst/>
          </a:prstGeom>
          <a:ln w="19050">
            <a:solidFill>
              <a:srgbClr val="71A3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894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433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25C1-5CEE-4C40-BED2-3723E60701FE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30C6494-5E74-4830-A37B-AD9B4B141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59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3_Title and Content">
    <p:spTree>
      <p:nvGrpSpPr>
        <p:cNvPr id="1" name="Shape 2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6" name="Google Shape;287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696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7" name="Google Shape;2877;p21"/>
          <p:cNvSpPr txBox="1">
            <a:spLocks noGrp="1"/>
          </p:cNvSpPr>
          <p:nvPr>
            <p:ph type="body" idx="1"/>
          </p:nvPr>
        </p:nvSpPr>
        <p:spPr>
          <a:xfrm>
            <a:off x="627186" y="1122358"/>
            <a:ext cx="105345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5105031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7A4F0-DEF0-084D-9C91-83703C90D0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9969" y="1708513"/>
            <a:ext cx="8241323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3ABD3-63C3-1C44-A70D-0EEA73388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969" y="4188188"/>
            <a:ext cx="8241323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584589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16DC-B861-054E-9C3B-EEF0DF2287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10001"/>
            <a:ext cx="10515600" cy="6422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DA2D9-9151-F54E-9A5D-B806A1F57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63914"/>
            <a:ext cx="10515600" cy="1314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4343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8217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itle-Sub">
    <p:bg>
      <p:bgPr>
        <a:solidFill>
          <a:srgbClr val="343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AF05A5A-B876-BB41-9A3D-F659DD727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10001"/>
            <a:ext cx="10515600" cy="6422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BD0FBA7-3BAD-D84C-ABE1-4FE33BB4C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63914"/>
            <a:ext cx="10515600" cy="1314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94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Title-Sub">
    <p:bg>
      <p:bgPr>
        <a:solidFill>
          <a:srgbClr val="71A3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AF05A5A-B876-BB41-9A3D-F659DD727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10001"/>
            <a:ext cx="10515600" cy="6422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BD0FBA7-3BAD-D84C-ABE1-4FE33BB4C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63914"/>
            <a:ext cx="10515600" cy="1314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4618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4E4D2-7CC0-C147-9C0B-9915C6A9E6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7A8F6-0189-1F4A-AB86-D826E873F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63914"/>
            <a:ext cx="10515600" cy="1314447"/>
          </a:xfrm>
        </p:spPr>
        <p:txBody>
          <a:bodyPr/>
          <a:lstStyle>
            <a:lvl1pPr marL="0" indent="0">
              <a:buNone/>
              <a:defRPr sz="2400">
                <a:solidFill>
                  <a:srgbClr val="34343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9311223-8DE0-E946-87A5-E4C6770B3231}"/>
              </a:ext>
            </a:extLst>
          </p:cNvPr>
          <p:cNvCxnSpPr>
            <a:cxnSpLocks/>
          </p:cNvCxnSpPr>
          <p:nvPr userDrawn="1"/>
        </p:nvCxnSpPr>
        <p:spPr>
          <a:xfrm>
            <a:off x="678789" y="4585053"/>
            <a:ext cx="10834421" cy="0"/>
          </a:xfrm>
          <a:prstGeom prst="line">
            <a:avLst/>
          </a:prstGeom>
          <a:ln w="19050">
            <a:solidFill>
              <a:srgbClr val="71A3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535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6CB28-6699-4A76-B163-89C08C24F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E9AD3-3BF9-4F73-BD48-4F02D7A6E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A96113-CEE8-460A-AB9C-985CB8266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2C6AE-B8F1-4727-9DC4-18FF1C04B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25C1-5CEE-4C40-BED2-3723E60701FE}" type="datetimeFigureOut">
              <a:rPr lang="en-US" smtClean="0"/>
              <a:t>11/3/22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EBF0D-2E0E-4035-8CA3-1A0BE476D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7BFE96-9968-4774-B759-DD38290A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6494-5E74-4830-A37B-AD9B4B1414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53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16DC-B861-054E-9C3B-EEF0DF2287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10001"/>
            <a:ext cx="10515600" cy="6422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DA2D9-9151-F54E-9A5D-B806A1F57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63914"/>
            <a:ext cx="10515600" cy="1314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4343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0098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8905E-D0B3-5A43-BD39-9B9130CCF3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8C74-8466-9849-8558-D2C1C9B8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86" y="1122358"/>
            <a:ext cx="10534453" cy="4404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9499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bg>
      <p:bgPr>
        <a:solidFill>
          <a:srgbClr val="343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D47F48-1FA6-F343-A91C-A358E6661CF3}"/>
              </a:ext>
            </a:extLst>
          </p:cNvPr>
          <p:cNvSpPr/>
          <p:nvPr userDrawn="1"/>
        </p:nvSpPr>
        <p:spPr>
          <a:xfrm>
            <a:off x="0" y="3255089"/>
            <a:ext cx="12191999" cy="1166191"/>
          </a:xfrm>
          <a:prstGeom prst="rect">
            <a:avLst/>
          </a:prstGeom>
          <a:solidFill>
            <a:srgbClr val="71A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30A9190-415B-484E-871D-874D34DF6DB1}"/>
              </a:ext>
            </a:extLst>
          </p:cNvPr>
          <p:cNvSpPr/>
          <p:nvPr userDrawn="1"/>
        </p:nvSpPr>
        <p:spPr>
          <a:xfrm>
            <a:off x="676601" y="3423956"/>
            <a:ext cx="828456" cy="8284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e Gothic LT Std" pitchFamily="2" charset="0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43176D-F30F-A042-B363-F7F52266C7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0830" y="4213602"/>
            <a:ext cx="2" cy="3314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659973D3-6ED1-BD4F-B9E2-782F3C92771F}"/>
              </a:ext>
            </a:extLst>
          </p:cNvPr>
          <p:cNvSpPr/>
          <p:nvPr userDrawn="1"/>
        </p:nvSpPr>
        <p:spPr>
          <a:xfrm>
            <a:off x="2085851" y="3423956"/>
            <a:ext cx="828456" cy="8284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e Gothic LT Std" pitchFamily="2" charset="0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88C2BBD-8752-0448-B2BD-EDF3CC5F0CDD}"/>
              </a:ext>
            </a:extLst>
          </p:cNvPr>
          <p:cNvSpPr/>
          <p:nvPr userDrawn="1"/>
        </p:nvSpPr>
        <p:spPr>
          <a:xfrm>
            <a:off x="3495101" y="3423956"/>
            <a:ext cx="828456" cy="8284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e Gothic LT Std" pitchFamily="2" charset="0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D37EB3C-4B40-F34E-B32C-24BC3117E301}"/>
              </a:ext>
            </a:extLst>
          </p:cNvPr>
          <p:cNvSpPr/>
          <p:nvPr userDrawn="1"/>
        </p:nvSpPr>
        <p:spPr>
          <a:xfrm>
            <a:off x="4904351" y="3423956"/>
            <a:ext cx="828456" cy="8284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e Gothic LT Std" pitchFamily="2" charset="0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3700EFA-0BC1-E64D-8545-140249A97871}"/>
              </a:ext>
            </a:extLst>
          </p:cNvPr>
          <p:cNvSpPr/>
          <p:nvPr userDrawn="1"/>
        </p:nvSpPr>
        <p:spPr>
          <a:xfrm>
            <a:off x="6313601" y="3423667"/>
            <a:ext cx="828456" cy="8290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ade Gothic LT Std" pitchFamily="2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1E4AFA-E4A7-3644-BB8A-83C410A95558}"/>
              </a:ext>
            </a:extLst>
          </p:cNvPr>
          <p:cNvSpPr/>
          <p:nvPr userDrawn="1"/>
        </p:nvSpPr>
        <p:spPr>
          <a:xfrm>
            <a:off x="7722851" y="3423956"/>
            <a:ext cx="828456" cy="8284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ade Gothic LT Std" pitchFamily="2" charset="0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EE0B6BD-DF97-C44D-9685-733591B59196}"/>
              </a:ext>
            </a:extLst>
          </p:cNvPr>
          <p:cNvSpPr/>
          <p:nvPr userDrawn="1"/>
        </p:nvSpPr>
        <p:spPr>
          <a:xfrm>
            <a:off x="9132101" y="3423956"/>
            <a:ext cx="828456" cy="8284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e Gothic LT Std" pitchFamily="2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1FA7927-E622-6648-A91F-ADAC47043120}"/>
              </a:ext>
            </a:extLst>
          </p:cNvPr>
          <p:cNvSpPr/>
          <p:nvPr userDrawn="1"/>
        </p:nvSpPr>
        <p:spPr>
          <a:xfrm>
            <a:off x="10541348" y="3423956"/>
            <a:ext cx="828456" cy="8284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e Gothic LT Std" pitchFamily="2" charset="0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2E33C50-2978-0341-A7FF-5DF371BAF06D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0079" y="3133051"/>
            <a:ext cx="2" cy="3314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3F86232-E71B-8341-9190-A58ED7FF33DD}"/>
              </a:ext>
            </a:extLst>
          </p:cNvPr>
          <p:cNvCxnSpPr>
            <a:cxnSpLocks/>
          </p:cNvCxnSpPr>
          <p:nvPr userDrawn="1"/>
        </p:nvCxnSpPr>
        <p:spPr>
          <a:xfrm flipH="1">
            <a:off x="3909328" y="4213602"/>
            <a:ext cx="2" cy="3314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AA924A9-7854-FD45-AD40-AAA4A1DBF277}"/>
              </a:ext>
            </a:extLst>
          </p:cNvPr>
          <p:cNvCxnSpPr>
            <a:cxnSpLocks/>
          </p:cNvCxnSpPr>
          <p:nvPr userDrawn="1"/>
        </p:nvCxnSpPr>
        <p:spPr>
          <a:xfrm flipH="1">
            <a:off x="5318577" y="3133051"/>
            <a:ext cx="2" cy="3314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8BE36C9-BB5E-E847-8CC4-F56C63FF8E6F}"/>
              </a:ext>
            </a:extLst>
          </p:cNvPr>
          <p:cNvCxnSpPr>
            <a:cxnSpLocks/>
          </p:cNvCxnSpPr>
          <p:nvPr userDrawn="1"/>
        </p:nvCxnSpPr>
        <p:spPr>
          <a:xfrm flipH="1">
            <a:off x="6727826" y="4213602"/>
            <a:ext cx="2" cy="3314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E5CC421-F7EC-EC44-B75D-C1F092AE5494}"/>
              </a:ext>
            </a:extLst>
          </p:cNvPr>
          <p:cNvCxnSpPr>
            <a:cxnSpLocks/>
          </p:cNvCxnSpPr>
          <p:nvPr userDrawn="1"/>
        </p:nvCxnSpPr>
        <p:spPr>
          <a:xfrm flipH="1">
            <a:off x="8137075" y="3133051"/>
            <a:ext cx="2" cy="3314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5C300CC-B96C-DD44-81CE-3970C832ECF6}"/>
              </a:ext>
            </a:extLst>
          </p:cNvPr>
          <p:cNvCxnSpPr>
            <a:cxnSpLocks/>
          </p:cNvCxnSpPr>
          <p:nvPr userDrawn="1"/>
        </p:nvCxnSpPr>
        <p:spPr>
          <a:xfrm flipH="1">
            <a:off x="9546324" y="4213602"/>
            <a:ext cx="2" cy="3314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B934BD5-1FD8-E24E-8AF0-CC86654CD49F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55572" y="3133051"/>
            <a:ext cx="2" cy="3314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A1CD9CD-C600-3D4E-B5A5-DC5467B5D9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597" y="4717147"/>
            <a:ext cx="1430197" cy="1765716"/>
          </a:xfrm>
        </p:spPr>
        <p:txBody>
          <a:bodyPr anchor="t" anchorCtr="1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0AADCDA2-7E43-0142-A287-3BFEF1A447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267839" y="3672457"/>
            <a:ext cx="880825" cy="33145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rade Gothic LT Std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M/Y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E7EECD2A-827A-CE46-959E-A6831385CB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84980" y="1193506"/>
            <a:ext cx="1430197" cy="1765716"/>
          </a:xfrm>
        </p:spPr>
        <p:txBody>
          <a:bodyPr anchor="b" anchorCtr="1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0217F257-3965-974E-AEE4-DF2862A43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15177" y="4717147"/>
            <a:ext cx="1430197" cy="1765716"/>
          </a:xfrm>
        </p:spPr>
        <p:txBody>
          <a:bodyPr anchor="t" anchorCtr="1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02852BF2-CB32-214B-B011-8074E21C19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03478" y="1193506"/>
            <a:ext cx="1430197" cy="1765716"/>
          </a:xfrm>
        </p:spPr>
        <p:txBody>
          <a:bodyPr anchor="b" anchorCtr="1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B73A4DEB-6616-6C42-ADEB-11DE10310A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727" y="4717147"/>
            <a:ext cx="1430197" cy="1765716"/>
          </a:xfrm>
        </p:spPr>
        <p:txBody>
          <a:bodyPr anchor="t" anchorCtr="1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1E46C2BF-44BC-9740-B6D0-7A9E6AD261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21976" y="1193506"/>
            <a:ext cx="1430197" cy="1765716"/>
          </a:xfrm>
        </p:spPr>
        <p:txBody>
          <a:bodyPr anchor="b" anchorCtr="1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2D0894DC-9FA1-5945-B2D8-37593446E8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31225" y="4694402"/>
            <a:ext cx="1430197" cy="1765716"/>
          </a:xfrm>
        </p:spPr>
        <p:txBody>
          <a:bodyPr anchor="t" anchorCtr="1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4D1E2443-DEB9-1541-A515-C83AB3A5EB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40473" y="1193506"/>
            <a:ext cx="1430197" cy="1765716"/>
          </a:xfrm>
        </p:spPr>
        <p:txBody>
          <a:bodyPr anchor="b" anchorCtr="1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6A6A06F8-A63F-AF4B-B899-17DE7E2372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3278" y="3423667"/>
            <a:ext cx="715099" cy="815067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343433"/>
                </a:solidFill>
                <a:latin typeface="Trade Gothic LT Std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M/D</a:t>
            </a:r>
          </a:p>
        </p:txBody>
      </p:sp>
      <p:sp>
        <p:nvSpPr>
          <p:cNvPr id="44" name="Text Placeholder 30">
            <a:extLst>
              <a:ext uri="{FF2B5EF4-FFF2-40B4-BE49-F238E27FC236}">
                <a16:creationId xmlns:a16="http://schemas.microsoft.com/office/drawing/2014/main" id="{18E6CCEC-C539-B248-AF09-0B5805815E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42522" y="3423667"/>
            <a:ext cx="715099" cy="815067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343433"/>
                </a:solidFill>
                <a:latin typeface="Trade Gothic LT Std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M/D</a:t>
            </a:r>
          </a:p>
        </p:txBody>
      </p:sp>
      <p:sp>
        <p:nvSpPr>
          <p:cNvPr id="45" name="Text Placeholder 30">
            <a:extLst>
              <a:ext uri="{FF2B5EF4-FFF2-40B4-BE49-F238E27FC236}">
                <a16:creationId xmlns:a16="http://schemas.microsoft.com/office/drawing/2014/main" id="{44E277BA-E04F-054D-A7C2-3956DAB36B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51773" y="3437345"/>
            <a:ext cx="715099" cy="815067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343433"/>
                </a:solidFill>
                <a:latin typeface="Trade Gothic LT Std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M/D</a:t>
            </a:r>
          </a:p>
        </p:txBody>
      </p:sp>
      <p:sp>
        <p:nvSpPr>
          <p:cNvPr id="46" name="Text Placeholder 30">
            <a:extLst>
              <a:ext uri="{FF2B5EF4-FFF2-40B4-BE49-F238E27FC236}">
                <a16:creationId xmlns:a16="http://schemas.microsoft.com/office/drawing/2014/main" id="{F8D08A3C-E235-0749-B90E-67F4E48B66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66062" y="3437333"/>
            <a:ext cx="715099" cy="815067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343433"/>
                </a:solidFill>
                <a:latin typeface="Trade Gothic LT Std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M/D</a:t>
            </a:r>
          </a:p>
        </p:txBody>
      </p:sp>
      <p:sp>
        <p:nvSpPr>
          <p:cNvPr id="47" name="Text Placeholder 30">
            <a:extLst>
              <a:ext uri="{FF2B5EF4-FFF2-40B4-BE49-F238E27FC236}">
                <a16:creationId xmlns:a16="http://schemas.microsoft.com/office/drawing/2014/main" id="{3C5AE467-DB9A-404E-ACF8-2E24129F1B0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70401" y="3437332"/>
            <a:ext cx="715099" cy="815067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343433"/>
                </a:solidFill>
                <a:latin typeface="Trade Gothic LT Std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M/D</a:t>
            </a:r>
          </a:p>
        </p:txBody>
      </p:sp>
      <p:sp>
        <p:nvSpPr>
          <p:cNvPr id="48" name="Text Placeholder 30">
            <a:extLst>
              <a:ext uri="{FF2B5EF4-FFF2-40B4-BE49-F238E27FC236}">
                <a16:creationId xmlns:a16="http://schemas.microsoft.com/office/drawing/2014/main" id="{56E8E0A2-2713-E240-82A2-8F0CB87B12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74615" y="3423667"/>
            <a:ext cx="715099" cy="815067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343433"/>
                </a:solidFill>
                <a:latin typeface="Trade Gothic LT Std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M/D</a:t>
            </a:r>
          </a:p>
        </p:txBody>
      </p:sp>
      <p:sp>
        <p:nvSpPr>
          <p:cNvPr id="49" name="Text Placeholder 30">
            <a:extLst>
              <a:ext uri="{FF2B5EF4-FFF2-40B4-BE49-F238E27FC236}">
                <a16:creationId xmlns:a16="http://schemas.microsoft.com/office/drawing/2014/main" id="{F68ABAF8-4DB3-A642-974A-62B1A144C72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83862" y="3423667"/>
            <a:ext cx="715099" cy="815067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343433"/>
                </a:solidFill>
                <a:latin typeface="Trade Gothic LT Std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M/D</a:t>
            </a:r>
          </a:p>
        </p:txBody>
      </p:sp>
      <p:sp>
        <p:nvSpPr>
          <p:cNvPr id="50" name="Text Placeholder 30">
            <a:extLst>
              <a:ext uri="{FF2B5EF4-FFF2-40B4-BE49-F238E27FC236}">
                <a16:creationId xmlns:a16="http://schemas.microsoft.com/office/drawing/2014/main" id="{213F02AA-6A65-AB43-9898-E61331CC6E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593111" y="3423666"/>
            <a:ext cx="715099" cy="815067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343433"/>
                </a:solidFill>
                <a:latin typeface="Trade Gothic LT Std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M/D</a:t>
            </a:r>
          </a:p>
        </p:txBody>
      </p:sp>
      <p:sp>
        <p:nvSpPr>
          <p:cNvPr id="56" name="Title 55">
            <a:extLst>
              <a:ext uri="{FF2B5EF4-FFF2-40B4-BE49-F238E27FC236}">
                <a16:creationId xmlns:a16="http://schemas.microsoft.com/office/drawing/2014/main" id="{DD9FF0EC-8E88-174F-8711-F83CD9A019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2735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BF43-A2D2-5C41-A350-75DF64ED5F70}" type="datetimeFigureOut">
              <a:rPr lang="en-US" smtClean="0"/>
              <a:t>11/3/22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89C6-9E12-CC4C-9B25-3FA47B3F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33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824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Blank">
    <p:bg>
      <p:bgPr>
        <a:solidFill>
          <a:srgbClr val="343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747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Blank">
    <p:bg>
      <p:bgPr>
        <a:solidFill>
          <a:srgbClr val="71A3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1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8905E-D0B3-5A43-BD39-9B9130CCF3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8C74-8466-9849-8558-D2C1C9B8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86" y="1122358"/>
            <a:ext cx="10534453" cy="4404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2388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4E4D2-7CC0-C147-9C0B-9915C6A9E6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7A8F6-0189-1F4A-AB86-D826E873F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63914"/>
            <a:ext cx="10515600" cy="1314447"/>
          </a:xfrm>
        </p:spPr>
        <p:txBody>
          <a:bodyPr/>
          <a:lstStyle>
            <a:lvl1pPr marL="0" indent="0">
              <a:buNone/>
              <a:defRPr sz="2400">
                <a:solidFill>
                  <a:srgbClr val="34343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9311223-8DE0-E946-87A5-E4C6770B3231}"/>
              </a:ext>
            </a:extLst>
          </p:cNvPr>
          <p:cNvCxnSpPr>
            <a:cxnSpLocks/>
          </p:cNvCxnSpPr>
          <p:nvPr userDrawn="1"/>
        </p:nvCxnSpPr>
        <p:spPr>
          <a:xfrm>
            <a:off x="678789" y="4585053"/>
            <a:ext cx="10834421" cy="0"/>
          </a:xfrm>
          <a:prstGeom prst="line">
            <a:avLst/>
          </a:prstGeom>
          <a:ln w="19050">
            <a:solidFill>
              <a:srgbClr val="71A3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33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8905E-D0B3-5A43-BD39-9B9130CCF3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25370"/>
            <a:ext cx="10515600" cy="7182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8C74-8466-9849-8558-D2C1C9B8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64" y="1226531"/>
            <a:ext cx="10534453" cy="4404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546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8905E-D0B3-5A43-BD39-9B9130CCF3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8C74-8466-9849-8558-D2C1C9B8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86" y="1122358"/>
            <a:ext cx="10534453" cy="4404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0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343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8905E-D0B3-5A43-BD39-9B9130CCF3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8C74-8466-9849-8558-D2C1C9B8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86" y="1122358"/>
            <a:ext cx="10534453" cy="44049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445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71A3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8905E-D0B3-5A43-BD39-9B9130CCF3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8C74-8466-9849-8558-D2C1C9B8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86" y="1122358"/>
            <a:ext cx="10534453" cy="44049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535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D47F48-1FA6-F343-A91C-A358E6661CF3}"/>
              </a:ext>
            </a:extLst>
          </p:cNvPr>
          <p:cNvSpPr/>
          <p:nvPr userDrawn="1"/>
        </p:nvSpPr>
        <p:spPr>
          <a:xfrm>
            <a:off x="0" y="3255089"/>
            <a:ext cx="12191999" cy="1166191"/>
          </a:xfrm>
          <a:prstGeom prst="rect">
            <a:avLst/>
          </a:prstGeom>
          <a:solidFill>
            <a:srgbClr val="71A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30A9190-415B-484E-871D-874D34DF6DB1}"/>
              </a:ext>
            </a:extLst>
          </p:cNvPr>
          <p:cNvSpPr/>
          <p:nvPr userDrawn="1"/>
        </p:nvSpPr>
        <p:spPr>
          <a:xfrm>
            <a:off x="676601" y="3423956"/>
            <a:ext cx="828456" cy="8284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e Gothic LT Std" pitchFamily="2" charset="0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43176D-F30F-A042-B363-F7F52266C7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0830" y="4213602"/>
            <a:ext cx="2" cy="3314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659973D3-6ED1-BD4F-B9E2-782F3C92771F}"/>
              </a:ext>
            </a:extLst>
          </p:cNvPr>
          <p:cNvSpPr/>
          <p:nvPr userDrawn="1"/>
        </p:nvSpPr>
        <p:spPr>
          <a:xfrm>
            <a:off x="2085851" y="3423956"/>
            <a:ext cx="828456" cy="8284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e Gothic LT Std" pitchFamily="2" charset="0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88C2BBD-8752-0448-B2BD-EDF3CC5F0CDD}"/>
              </a:ext>
            </a:extLst>
          </p:cNvPr>
          <p:cNvSpPr/>
          <p:nvPr userDrawn="1"/>
        </p:nvSpPr>
        <p:spPr>
          <a:xfrm>
            <a:off x="3495101" y="3423956"/>
            <a:ext cx="828456" cy="8284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e Gothic LT Std" pitchFamily="2" charset="0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D37EB3C-4B40-F34E-B32C-24BC3117E301}"/>
              </a:ext>
            </a:extLst>
          </p:cNvPr>
          <p:cNvSpPr/>
          <p:nvPr userDrawn="1"/>
        </p:nvSpPr>
        <p:spPr>
          <a:xfrm>
            <a:off x="4904351" y="3423956"/>
            <a:ext cx="828456" cy="8284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e Gothic LT Std" pitchFamily="2" charset="0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3700EFA-0BC1-E64D-8545-140249A97871}"/>
              </a:ext>
            </a:extLst>
          </p:cNvPr>
          <p:cNvSpPr/>
          <p:nvPr userDrawn="1"/>
        </p:nvSpPr>
        <p:spPr>
          <a:xfrm>
            <a:off x="6313601" y="3423667"/>
            <a:ext cx="828456" cy="8290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ade Gothic LT Std" pitchFamily="2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1E4AFA-E4A7-3644-BB8A-83C410A95558}"/>
              </a:ext>
            </a:extLst>
          </p:cNvPr>
          <p:cNvSpPr/>
          <p:nvPr userDrawn="1"/>
        </p:nvSpPr>
        <p:spPr>
          <a:xfrm>
            <a:off x="7722851" y="3423956"/>
            <a:ext cx="828456" cy="8284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ade Gothic LT Std" pitchFamily="2" charset="0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EE0B6BD-DF97-C44D-9685-733591B59196}"/>
              </a:ext>
            </a:extLst>
          </p:cNvPr>
          <p:cNvSpPr/>
          <p:nvPr userDrawn="1"/>
        </p:nvSpPr>
        <p:spPr>
          <a:xfrm>
            <a:off x="9132101" y="3423956"/>
            <a:ext cx="828456" cy="8284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e Gothic LT Std" pitchFamily="2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1FA7927-E622-6648-A91F-ADAC47043120}"/>
              </a:ext>
            </a:extLst>
          </p:cNvPr>
          <p:cNvSpPr/>
          <p:nvPr userDrawn="1"/>
        </p:nvSpPr>
        <p:spPr>
          <a:xfrm>
            <a:off x="10541348" y="3423956"/>
            <a:ext cx="828456" cy="8284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e Gothic LT Std" pitchFamily="2" charset="0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2E33C50-2978-0341-A7FF-5DF371BAF06D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0079" y="3133051"/>
            <a:ext cx="2" cy="3314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3F86232-E71B-8341-9190-A58ED7FF33DD}"/>
              </a:ext>
            </a:extLst>
          </p:cNvPr>
          <p:cNvCxnSpPr>
            <a:cxnSpLocks/>
          </p:cNvCxnSpPr>
          <p:nvPr userDrawn="1"/>
        </p:nvCxnSpPr>
        <p:spPr>
          <a:xfrm flipH="1">
            <a:off x="3909328" y="4213602"/>
            <a:ext cx="2" cy="3314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AA924A9-7854-FD45-AD40-AAA4A1DBF277}"/>
              </a:ext>
            </a:extLst>
          </p:cNvPr>
          <p:cNvCxnSpPr>
            <a:cxnSpLocks/>
          </p:cNvCxnSpPr>
          <p:nvPr userDrawn="1"/>
        </p:nvCxnSpPr>
        <p:spPr>
          <a:xfrm flipH="1">
            <a:off x="5318577" y="3133051"/>
            <a:ext cx="2" cy="3314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8BE36C9-BB5E-E847-8CC4-F56C63FF8E6F}"/>
              </a:ext>
            </a:extLst>
          </p:cNvPr>
          <p:cNvCxnSpPr>
            <a:cxnSpLocks/>
          </p:cNvCxnSpPr>
          <p:nvPr userDrawn="1"/>
        </p:nvCxnSpPr>
        <p:spPr>
          <a:xfrm flipH="1">
            <a:off x="6727826" y="4213602"/>
            <a:ext cx="2" cy="3314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E5CC421-F7EC-EC44-B75D-C1F092AE5494}"/>
              </a:ext>
            </a:extLst>
          </p:cNvPr>
          <p:cNvCxnSpPr>
            <a:cxnSpLocks/>
          </p:cNvCxnSpPr>
          <p:nvPr userDrawn="1"/>
        </p:nvCxnSpPr>
        <p:spPr>
          <a:xfrm flipH="1">
            <a:off x="8137075" y="3133051"/>
            <a:ext cx="2" cy="3314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5C300CC-B96C-DD44-81CE-3970C832ECF6}"/>
              </a:ext>
            </a:extLst>
          </p:cNvPr>
          <p:cNvCxnSpPr>
            <a:cxnSpLocks/>
          </p:cNvCxnSpPr>
          <p:nvPr userDrawn="1"/>
        </p:nvCxnSpPr>
        <p:spPr>
          <a:xfrm flipH="1">
            <a:off x="9546324" y="4213602"/>
            <a:ext cx="2" cy="3314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B934BD5-1FD8-E24E-8AF0-CC86654CD49F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55572" y="3133051"/>
            <a:ext cx="2" cy="3314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A1CD9CD-C600-3D4E-B5A5-DC5467B5D9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597" y="4717147"/>
            <a:ext cx="1430197" cy="1765716"/>
          </a:xfrm>
        </p:spPr>
        <p:txBody>
          <a:bodyPr anchor="t" anchorCtr="1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0AADCDA2-7E43-0142-A287-3BFEF1A447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267839" y="3672457"/>
            <a:ext cx="880825" cy="33145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rade Gothic LT Std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M/Y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E7EECD2A-827A-CE46-959E-A6831385CB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84980" y="1193506"/>
            <a:ext cx="1430197" cy="1765716"/>
          </a:xfrm>
        </p:spPr>
        <p:txBody>
          <a:bodyPr anchor="b" anchorCtr="1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0217F257-3965-974E-AEE4-DF2862A43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15177" y="4717147"/>
            <a:ext cx="1430197" cy="1765716"/>
          </a:xfrm>
        </p:spPr>
        <p:txBody>
          <a:bodyPr anchor="t" anchorCtr="1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02852BF2-CB32-214B-B011-8074E21C19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03478" y="1193506"/>
            <a:ext cx="1430197" cy="1765716"/>
          </a:xfrm>
        </p:spPr>
        <p:txBody>
          <a:bodyPr anchor="b" anchorCtr="1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B73A4DEB-6616-6C42-ADEB-11DE10310A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727" y="4717147"/>
            <a:ext cx="1430197" cy="1765716"/>
          </a:xfrm>
        </p:spPr>
        <p:txBody>
          <a:bodyPr anchor="t" anchorCtr="1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1E46C2BF-44BC-9740-B6D0-7A9E6AD261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21976" y="1193506"/>
            <a:ext cx="1430197" cy="1765716"/>
          </a:xfrm>
        </p:spPr>
        <p:txBody>
          <a:bodyPr anchor="b" anchorCtr="1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2D0894DC-9FA1-5945-B2D8-37593446E8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31225" y="4694402"/>
            <a:ext cx="1430197" cy="1765716"/>
          </a:xfrm>
        </p:spPr>
        <p:txBody>
          <a:bodyPr anchor="t" anchorCtr="1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4D1E2443-DEB9-1541-A515-C83AB3A5EB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40473" y="1193506"/>
            <a:ext cx="1430197" cy="1765716"/>
          </a:xfrm>
        </p:spPr>
        <p:txBody>
          <a:bodyPr anchor="b" anchorCtr="1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6A6A06F8-A63F-AF4B-B899-17DE7E2372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3278" y="3423667"/>
            <a:ext cx="715099" cy="815067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343433"/>
                </a:solidFill>
                <a:latin typeface="Trade Gothic LT Std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M/D</a:t>
            </a:r>
          </a:p>
        </p:txBody>
      </p:sp>
      <p:sp>
        <p:nvSpPr>
          <p:cNvPr id="44" name="Text Placeholder 30">
            <a:extLst>
              <a:ext uri="{FF2B5EF4-FFF2-40B4-BE49-F238E27FC236}">
                <a16:creationId xmlns:a16="http://schemas.microsoft.com/office/drawing/2014/main" id="{18E6CCEC-C539-B248-AF09-0B5805815E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42522" y="3423667"/>
            <a:ext cx="715099" cy="815067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343433"/>
                </a:solidFill>
                <a:latin typeface="Trade Gothic LT Std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M/D</a:t>
            </a:r>
          </a:p>
        </p:txBody>
      </p:sp>
      <p:sp>
        <p:nvSpPr>
          <p:cNvPr id="45" name="Text Placeholder 30">
            <a:extLst>
              <a:ext uri="{FF2B5EF4-FFF2-40B4-BE49-F238E27FC236}">
                <a16:creationId xmlns:a16="http://schemas.microsoft.com/office/drawing/2014/main" id="{44E277BA-E04F-054D-A7C2-3956DAB36B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51773" y="3437345"/>
            <a:ext cx="715099" cy="815067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343433"/>
                </a:solidFill>
                <a:latin typeface="Trade Gothic LT Std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M/D</a:t>
            </a:r>
          </a:p>
        </p:txBody>
      </p:sp>
      <p:sp>
        <p:nvSpPr>
          <p:cNvPr id="46" name="Text Placeholder 30">
            <a:extLst>
              <a:ext uri="{FF2B5EF4-FFF2-40B4-BE49-F238E27FC236}">
                <a16:creationId xmlns:a16="http://schemas.microsoft.com/office/drawing/2014/main" id="{F8D08A3C-E235-0749-B90E-67F4E48B66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66062" y="3437333"/>
            <a:ext cx="715099" cy="815067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343433"/>
                </a:solidFill>
                <a:latin typeface="Trade Gothic LT Std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M/D</a:t>
            </a:r>
          </a:p>
        </p:txBody>
      </p:sp>
      <p:sp>
        <p:nvSpPr>
          <p:cNvPr id="47" name="Text Placeholder 30">
            <a:extLst>
              <a:ext uri="{FF2B5EF4-FFF2-40B4-BE49-F238E27FC236}">
                <a16:creationId xmlns:a16="http://schemas.microsoft.com/office/drawing/2014/main" id="{3C5AE467-DB9A-404E-ACF8-2E24129F1B0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70401" y="3437332"/>
            <a:ext cx="715099" cy="815067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343433"/>
                </a:solidFill>
                <a:latin typeface="Trade Gothic LT Std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M/D</a:t>
            </a:r>
          </a:p>
        </p:txBody>
      </p:sp>
      <p:sp>
        <p:nvSpPr>
          <p:cNvPr id="48" name="Text Placeholder 30">
            <a:extLst>
              <a:ext uri="{FF2B5EF4-FFF2-40B4-BE49-F238E27FC236}">
                <a16:creationId xmlns:a16="http://schemas.microsoft.com/office/drawing/2014/main" id="{56E8E0A2-2713-E240-82A2-8F0CB87B12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74615" y="3423667"/>
            <a:ext cx="715099" cy="815067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343433"/>
                </a:solidFill>
                <a:latin typeface="Trade Gothic LT Std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M/D</a:t>
            </a:r>
          </a:p>
        </p:txBody>
      </p:sp>
      <p:sp>
        <p:nvSpPr>
          <p:cNvPr id="49" name="Text Placeholder 30">
            <a:extLst>
              <a:ext uri="{FF2B5EF4-FFF2-40B4-BE49-F238E27FC236}">
                <a16:creationId xmlns:a16="http://schemas.microsoft.com/office/drawing/2014/main" id="{F68ABAF8-4DB3-A642-974A-62B1A144C72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83862" y="3423667"/>
            <a:ext cx="715099" cy="815067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343433"/>
                </a:solidFill>
                <a:latin typeface="Trade Gothic LT Std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M/D</a:t>
            </a:r>
          </a:p>
        </p:txBody>
      </p:sp>
      <p:sp>
        <p:nvSpPr>
          <p:cNvPr id="50" name="Text Placeholder 30">
            <a:extLst>
              <a:ext uri="{FF2B5EF4-FFF2-40B4-BE49-F238E27FC236}">
                <a16:creationId xmlns:a16="http://schemas.microsoft.com/office/drawing/2014/main" id="{213F02AA-6A65-AB43-9898-E61331CC6E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593111" y="3423666"/>
            <a:ext cx="715099" cy="815067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343433"/>
                </a:solidFill>
                <a:latin typeface="Trade Gothic LT Std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M/D</a:t>
            </a:r>
          </a:p>
        </p:txBody>
      </p:sp>
      <p:sp>
        <p:nvSpPr>
          <p:cNvPr id="56" name="Title 55">
            <a:extLst>
              <a:ext uri="{FF2B5EF4-FFF2-40B4-BE49-F238E27FC236}">
                <a16:creationId xmlns:a16="http://schemas.microsoft.com/office/drawing/2014/main" id="{DD9FF0EC-8E88-174F-8711-F83CD9A019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9787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1A3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8CC781-A6AE-6249-B33D-D67A30708D03}"/>
              </a:ext>
            </a:extLst>
          </p:cNvPr>
          <p:cNvSpPr/>
          <p:nvPr userDrawn="1"/>
        </p:nvSpPr>
        <p:spPr>
          <a:xfrm>
            <a:off x="8815754" y="1"/>
            <a:ext cx="337624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plate, food, drawing, clock&#10;&#10;Description automatically generated">
            <a:extLst>
              <a:ext uri="{FF2B5EF4-FFF2-40B4-BE49-F238E27FC236}">
                <a16:creationId xmlns:a16="http://schemas.microsoft.com/office/drawing/2014/main" id="{F1F5D84C-BF17-1348-8445-10A0CF65383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807" y="747002"/>
            <a:ext cx="2449224" cy="56180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7C9CE8F-E81B-A949-8FD1-5EF567453C63}"/>
              </a:ext>
            </a:extLst>
          </p:cNvPr>
          <p:cNvSpPr txBox="1">
            <a:spLocks/>
          </p:cNvSpPr>
          <p:nvPr userDrawn="1"/>
        </p:nvSpPr>
        <p:spPr>
          <a:xfrm>
            <a:off x="9275807" y="6172806"/>
            <a:ext cx="2449224" cy="36383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343433"/>
                </a:solidFill>
                <a:latin typeface="Trade Gothic LT Std" pitchFamily="2" charset="0"/>
              </a:rPr>
              <a:t>SEAKINGWDC.ORG</a:t>
            </a: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C952017D-F43D-2F44-9E52-A0D8E117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96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2A0A6BF-8FAE-8849-AFB7-6375B2680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68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88" r:id="rId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rade Gothic LT St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71A3C2"/>
            </a:gs>
            <a:gs pos="9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AF8D15-B199-D44C-8ACE-E27414BCA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8975D-D896-184E-B665-5C0FF6FBD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AEE57E-1D48-5F47-874C-424905D5142F}"/>
              </a:ext>
            </a:extLst>
          </p:cNvPr>
          <p:cNvSpPr/>
          <p:nvPr userDrawn="1"/>
        </p:nvSpPr>
        <p:spPr>
          <a:xfrm>
            <a:off x="11449882" y="6523335"/>
            <a:ext cx="4778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6D6331A-1C3D-C646-A9D3-7623A1A26839}" type="slidenum">
              <a:rPr lang="en-US" sz="1400" smtClean="0">
                <a:solidFill>
                  <a:srgbClr val="343433"/>
                </a:solidFill>
                <a:latin typeface="Trade Gothic LT Std" pitchFamily="2" charset="0"/>
              </a:rPr>
              <a:t>‹#›</a:t>
            </a:fld>
            <a:endParaRPr lang="en-US" sz="1400" dirty="0">
              <a:solidFill>
                <a:srgbClr val="343433"/>
              </a:solidFill>
              <a:latin typeface="Trade Gothic LT Std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18340D-08E1-014D-9AB8-423B5E1A9783}"/>
              </a:ext>
            </a:extLst>
          </p:cNvPr>
          <p:cNvSpPr/>
          <p:nvPr userDrawn="1"/>
        </p:nvSpPr>
        <p:spPr>
          <a:xfrm>
            <a:off x="264312" y="6523335"/>
            <a:ext cx="17907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0" u="none" dirty="0">
                <a:solidFill>
                  <a:srgbClr val="343433"/>
                </a:solidFill>
                <a:latin typeface="Trade Gothic LT Std Bold" pitchFamily="2" charset="0"/>
              </a:rPr>
              <a:t>SEAKINGWDC.ORG</a:t>
            </a:r>
          </a:p>
        </p:txBody>
      </p:sp>
    </p:spTree>
    <p:extLst>
      <p:ext uri="{BB962C8B-B14F-4D97-AF65-F5344CB8AC3E}">
        <p14:creationId xmlns:p14="http://schemas.microsoft.com/office/powerpoint/2010/main" val="216328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rade Gothic LT St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731D810-7BFB-C147-8DFE-2291C8C8FA1D}"/>
              </a:ext>
            </a:extLst>
          </p:cNvPr>
          <p:cNvSpPr/>
          <p:nvPr userDrawn="1"/>
        </p:nvSpPr>
        <p:spPr>
          <a:xfrm>
            <a:off x="0" y="6499889"/>
            <a:ext cx="12192000" cy="358111"/>
          </a:xfrm>
          <a:prstGeom prst="rect">
            <a:avLst/>
          </a:prstGeom>
          <a:solidFill>
            <a:srgbClr val="71A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9FA4CB-75E2-B741-A447-E01CB2CD0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25" y="107220"/>
            <a:ext cx="11039575" cy="682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81D06-3E3F-B54B-B69C-CC4BE8987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345" y="1391989"/>
            <a:ext cx="10534453" cy="4404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E1EBE6-5627-6A4F-8E91-18AC4017B411}"/>
              </a:ext>
            </a:extLst>
          </p:cNvPr>
          <p:cNvSpPr/>
          <p:nvPr userDrawn="1"/>
        </p:nvSpPr>
        <p:spPr>
          <a:xfrm>
            <a:off x="11449882" y="6523335"/>
            <a:ext cx="4778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6D6331A-1C3D-C646-A9D3-7623A1A26839}" type="slidenum">
              <a:rPr lang="en-US" sz="1400" smtClean="0">
                <a:solidFill>
                  <a:schemeClr val="bg1"/>
                </a:solidFill>
                <a:latin typeface="Trade Gothic LT Std" pitchFamily="2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Trade Gothic LT Std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FE20642-27C1-3D42-8C7A-478AA6D83C72}"/>
              </a:ext>
            </a:extLst>
          </p:cNvPr>
          <p:cNvCxnSpPr>
            <a:cxnSpLocks/>
          </p:cNvCxnSpPr>
          <p:nvPr userDrawn="1"/>
        </p:nvCxnSpPr>
        <p:spPr>
          <a:xfrm>
            <a:off x="314225" y="850040"/>
            <a:ext cx="10834421" cy="0"/>
          </a:xfrm>
          <a:prstGeom prst="line">
            <a:avLst/>
          </a:prstGeom>
          <a:ln w="19050">
            <a:solidFill>
              <a:srgbClr val="71A3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937FD32F-F0F9-724D-AC40-2CB9A772E5D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4501" y="629503"/>
            <a:ext cx="443274" cy="4432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D9778C9-6EE0-F245-922E-3C26B42E46CB}"/>
              </a:ext>
            </a:extLst>
          </p:cNvPr>
          <p:cNvSpPr/>
          <p:nvPr userDrawn="1"/>
        </p:nvSpPr>
        <p:spPr>
          <a:xfrm>
            <a:off x="264312" y="6523335"/>
            <a:ext cx="17907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0" u="none" dirty="0">
                <a:solidFill>
                  <a:schemeClr val="bg1"/>
                </a:solidFill>
                <a:latin typeface="Trade Gothic LT Std Bold" pitchFamily="2" charset="0"/>
              </a:rPr>
              <a:t>SEAKINGWDC.ORG</a:t>
            </a:r>
          </a:p>
        </p:txBody>
      </p:sp>
    </p:spTree>
    <p:extLst>
      <p:ext uri="{BB962C8B-B14F-4D97-AF65-F5344CB8AC3E}">
        <p14:creationId xmlns:p14="http://schemas.microsoft.com/office/powerpoint/2010/main" val="411538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84" r:id="rId3"/>
    <p:sldLayoutId id="2147483686" r:id="rId4"/>
    <p:sldLayoutId id="2147483689" r:id="rId5"/>
    <p:sldLayoutId id="2147483691" r:id="rId6"/>
    <p:sldLayoutId id="2147483693" r:id="rId7"/>
    <p:sldLayoutId id="2147483694" r:id="rId8"/>
    <p:sldLayoutId id="2147483695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rade Gothic LT St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731D810-7BFB-C147-8DFE-2291C8C8FA1D}"/>
              </a:ext>
            </a:extLst>
          </p:cNvPr>
          <p:cNvSpPr/>
          <p:nvPr userDrawn="1"/>
        </p:nvSpPr>
        <p:spPr>
          <a:xfrm>
            <a:off x="0" y="6499889"/>
            <a:ext cx="12192000" cy="358111"/>
          </a:xfrm>
          <a:prstGeom prst="rect">
            <a:avLst/>
          </a:prstGeom>
          <a:solidFill>
            <a:srgbClr val="71A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E1EBE6-5627-6A4F-8E91-18AC4017B411}"/>
              </a:ext>
            </a:extLst>
          </p:cNvPr>
          <p:cNvSpPr/>
          <p:nvPr userDrawn="1"/>
        </p:nvSpPr>
        <p:spPr>
          <a:xfrm>
            <a:off x="11449882" y="6523335"/>
            <a:ext cx="4778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6D6331A-1C3D-C646-A9D3-7623A1A26839}" type="slidenum">
              <a:rPr lang="en-US" sz="1400" smtClean="0">
                <a:solidFill>
                  <a:schemeClr val="bg1"/>
                </a:solidFill>
                <a:latin typeface="Trade Gothic LT Std" pitchFamily="2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Trade Gothic LT St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9778C9-6EE0-F245-922E-3C26B42E46CB}"/>
              </a:ext>
            </a:extLst>
          </p:cNvPr>
          <p:cNvSpPr/>
          <p:nvPr userDrawn="1"/>
        </p:nvSpPr>
        <p:spPr>
          <a:xfrm>
            <a:off x="264312" y="6523335"/>
            <a:ext cx="17907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0" u="none" dirty="0">
                <a:solidFill>
                  <a:schemeClr val="bg1"/>
                </a:solidFill>
                <a:latin typeface="Trade Gothic LT Std Bold" pitchFamily="2" charset="0"/>
              </a:rPr>
              <a:t>SEAKINGWDC.ORG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F9E182-6B42-EE46-8516-97D066187B25}"/>
              </a:ext>
            </a:extLst>
          </p:cNvPr>
          <p:cNvCxnSpPr>
            <a:cxnSpLocks/>
          </p:cNvCxnSpPr>
          <p:nvPr userDrawn="1"/>
        </p:nvCxnSpPr>
        <p:spPr>
          <a:xfrm>
            <a:off x="678789" y="4585053"/>
            <a:ext cx="10834421" cy="0"/>
          </a:xfrm>
          <a:prstGeom prst="line">
            <a:avLst/>
          </a:prstGeom>
          <a:ln w="19050">
            <a:solidFill>
              <a:srgbClr val="71A3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61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90" r:id="rId4"/>
    <p:sldLayoutId id="2147483692" r:id="rId5"/>
    <p:sldLayoutId id="2147483696" r:id="rId6"/>
    <p:sldLayoutId id="2147483697" r:id="rId7"/>
    <p:sldLayoutId id="2147483698" r:id="rId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rade Gothic LT St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731D810-7BFB-C147-8DFE-2291C8C8FA1D}"/>
              </a:ext>
            </a:extLst>
          </p:cNvPr>
          <p:cNvSpPr/>
          <p:nvPr userDrawn="1"/>
        </p:nvSpPr>
        <p:spPr>
          <a:xfrm>
            <a:off x="0" y="6499889"/>
            <a:ext cx="12192000" cy="358111"/>
          </a:xfrm>
          <a:prstGeom prst="rect">
            <a:avLst/>
          </a:prstGeom>
          <a:solidFill>
            <a:srgbClr val="71A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abon LT Std" panose="020206020605060204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E1EBE6-5627-6A4F-8E91-18AC4017B411}"/>
              </a:ext>
            </a:extLst>
          </p:cNvPr>
          <p:cNvSpPr/>
          <p:nvPr userDrawn="1"/>
        </p:nvSpPr>
        <p:spPr>
          <a:xfrm>
            <a:off x="11449882" y="6523335"/>
            <a:ext cx="4778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6D6331A-1C3D-C646-A9D3-7623A1A26839}" type="slidenum">
              <a:rPr lang="en-US" sz="1400" smtClean="0">
                <a:solidFill>
                  <a:schemeClr val="bg1"/>
                </a:solidFill>
                <a:latin typeface="Trade Gothic LT Std" pitchFamily="2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Trade Gothic LT St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9778C9-6EE0-F245-922E-3C26B42E46CB}"/>
              </a:ext>
            </a:extLst>
          </p:cNvPr>
          <p:cNvSpPr/>
          <p:nvPr userDrawn="1"/>
        </p:nvSpPr>
        <p:spPr>
          <a:xfrm>
            <a:off x="264312" y="6523335"/>
            <a:ext cx="17907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0" u="none" dirty="0">
                <a:solidFill>
                  <a:schemeClr val="bg1"/>
                </a:solidFill>
                <a:latin typeface="Trade Gothic LT Std Bold" pitchFamily="2" charset="0"/>
              </a:rPr>
              <a:t>SEAKINGWDC.ORG</a:t>
            </a:r>
          </a:p>
        </p:txBody>
      </p:sp>
    </p:spTree>
    <p:extLst>
      <p:ext uri="{BB962C8B-B14F-4D97-AF65-F5344CB8AC3E}">
        <p14:creationId xmlns:p14="http://schemas.microsoft.com/office/powerpoint/2010/main" val="113396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rade Gothic LT St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xfrm>
            <a:off x="339970" y="1708513"/>
            <a:ext cx="6247262" cy="2387600"/>
          </a:xfrm>
          <a:prstGeom prst="rect">
            <a:avLst/>
          </a:prstGeom>
          <a:solidFill>
            <a:srgbClr val="405E70">
              <a:alpha val="74000"/>
            </a:srgbClr>
          </a:solidFill>
        </p:spPr>
        <p:txBody>
          <a:bodyPr vert="horz" wrap="square" lIns="0" tIns="52069" rIns="0" bIns="0" rtlCol="0">
            <a:spAutoFit/>
          </a:bodyPr>
          <a:lstStyle/>
          <a:p>
            <a:pPr marL="90805" marR="440690">
              <a:lnSpc>
                <a:spcPct val="90200"/>
              </a:lnSpc>
              <a:spcBef>
                <a:spcPts val="409"/>
              </a:spcBef>
            </a:pPr>
            <a:r>
              <a:rPr sz="5400" spc="-5" dirty="0"/>
              <a:t>WDC FINANCE </a:t>
            </a:r>
            <a:r>
              <a:rPr sz="5400" dirty="0"/>
              <a:t>&amp;</a:t>
            </a:r>
            <a:r>
              <a:rPr lang="en-US" sz="5400" dirty="0"/>
              <a:t> </a:t>
            </a:r>
            <a:r>
              <a:rPr lang="en-US" sz="5400" spc="5" dirty="0"/>
              <a:t> </a:t>
            </a:r>
            <a:r>
              <a:rPr sz="5400" dirty="0"/>
              <a:t>ADMINIS</a:t>
            </a:r>
            <a:r>
              <a:rPr sz="5400" spc="-5" dirty="0"/>
              <a:t>T</a:t>
            </a:r>
            <a:r>
              <a:rPr sz="5400" dirty="0"/>
              <a:t>RA</a:t>
            </a:r>
            <a:r>
              <a:rPr sz="5400" spc="-5" dirty="0"/>
              <a:t>T</a:t>
            </a:r>
            <a:r>
              <a:rPr sz="5400" dirty="0"/>
              <a:t>ION  </a:t>
            </a:r>
            <a:r>
              <a:rPr sz="5400" spc="-5" dirty="0"/>
              <a:t>COMMITTEE</a:t>
            </a:r>
            <a:endParaRPr sz="5400" dirty="0"/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A9DFCD8F-AA2E-BD43-9CA7-2AC3B223B6A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39970" y="4188188"/>
            <a:ext cx="6247262" cy="359073"/>
          </a:xfrm>
          <a:prstGeom prst="rect">
            <a:avLst/>
          </a:prstGeom>
          <a:solidFill>
            <a:srgbClr val="405E70">
              <a:alpha val="74000"/>
            </a:srgbClr>
          </a:solidFill>
        </p:spPr>
        <p:txBody>
          <a:bodyPr vert="horz" wrap="square" lIns="0" tIns="0" rIns="0" bIns="0" rtlCol="0" anchor="t">
            <a:spAutoFit/>
          </a:bodyPr>
          <a:lstStyle/>
          <a:p>
            <a:pPr marL="90805">
              <a:lnSpc>
                <a:spcPts val="2830"/>
              </a:lnSpc>
            </a:pPr>
            <a:r>
              <a:rPr lang="en-US" spc="-5" dirty="0">
                <a:latin typeface="Sabon LT Std"/>
                <a:cs typeface="Sabon LT Std"/>
              </a:rPr>
              <a:t>November 4th</a:t>
            </a:r>
            <a:r>
              <a:rPr lang="en-US" sz="2400" spc="-5" dirty="0">
                <a:latin typeface="Sabon LT Std"/>
                <a:cs typeface="Sabon LT Std"/>
              </a:rPr>
              <a:t>, 2022</a:t>
            </a:r>
            <a:endParaRPr sz="2400" dirty="0">
              <a:latin typeface="Sabon LT Std"/>
              <a:cs typeface="Sabon LT St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306E0-F79C-1E3F-B51A-4B566AB36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ITEMS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45A44-4CF1-85BA-4AE3-C98BAC4026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/>
              <a:t>Approve FAC Minutes September 9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  <a:p>
            <a:pPr marL="457200" indent="-457200">
              <a:buAutoNum type="alphaUcPeriod"/>
            </a:pPr>
            <a:r>
              <a:rPr lang="en-US" dirty="0"/>
              <a:t>Full Board Consent Agenda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43433"/>
                </a:solidFill>
              </a:rPr>
              <a:t>Bylaws &amp; Partnership Agreement Modification</a:t>
            </a:r>
          </a:p>
        </p:txBody>
      </p:sp>
    </p:spTree>
    <p:extLst>
      <p:ext uri="{BB962C8B-B14F-4D97-AF65-F5344CB8AC3E}">
        <p14:creationId xmlns:p14="http://schemas.microsoft.com/office/powerpoint/2010/main" val="3366618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306E0-F79C-1E3F-B51A-4B566AB36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45A44-4CF1-85BA-4AE3-C98BAC4026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Revisions to Bylaws and Partnership Agreement</a:t>
            </a:r>
          </a:p>
        </p:txBody>
      </p:sp>
    </p:spTree>
    <p:extLst>
      <p:ext uri="{BB962C8B-B14F-4D97-AF65-F5344CB8AC3E}">
        <p14:creationId xmlns:p14="http://schemas.microsoft.com/office/powerpoint/2010/main" val="2815122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WIOA: GOVERNANCE STRUCTURE INTENT AND REQUIREMENTS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DF5A58-78CF-4880-9A33-57B0598CF224}"/>
              </a:ext>
            </a:extLst>
          </p:cNvPr>
          <p:cNvSpPr txBox="1"/>
          <p:nvPr/>
        </p:nvSpPr>
        <p:spPr>
          <a:xfrm>
            <a:off x="418011" y="1443900"/>
            <a:ext cx="11355978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Sabon LT Std" panose="02020602060506020403" pitchFamily="18" charset="0"/>
              </a:rPr>
              <a:t>Intent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Sabon LT Std" panose="02020602060506020403" pitchFamily="18" charset="0"/>
              </a:rPr>
              <a:t>Streamline and improve the effectiveness of public workforce investment system the governing structures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Sabon LT Std" panose="02020602060506020403" pitchFamily="18" charset="0"/>
              </a:rPr>
              <a:t>E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Sabon LT Std" panose="02020602060506020403" pitchFamily="18" charset="0"/>
              </a:rPr>
              <a:t>mpower elected officials and workforce boards to collaborate regionally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Sabon LT Std" panose="02020602060506020403" pitchFamily="18" charset="0"/>
              </a:rPr>
              <a:t>Engage key stakeholders needed to lead the system and achieve workforce and economic development goals.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000000"/>
              </a:solidFill>
              <a:latin typeface="Sabon LT Std" panose="020206020605060204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0000"/>
                </a:solidFill>
                <a:latin typeface="Sabon LT Std" panose="02020602060506020403" pitchFamily="18" charset="0"/>
              </a:rPr>
              <a:t>Roles, Authority and Responsibilities articulated in WIOA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u="sng" dirty="0">
                <a:effectLst/>
                <a:latin typeface="Sabon LT Std" panose="02020602060506020403" pitchFamily="18" charset="0"/>
                <a:ea typeface="Times New Roman" panose="02020603050405020304" pitchFamily="18" charset="0"/>
              </a:rPr>
              <a:t>Chief Local Elected Officials:</a:t>
            </a:r>
            <a:r>
              <a:rPr lang="en-US" sz="2000" dirty="0">
                <a:effectLst/>
                <a:latin typeface="Sabon LT Std" panose="02020602060506020403" pitchFamily="18" charset="0"/>
                <a:ea typeface="Times New Roman" panose="02020603050405020304" pitchFamily="18" charset="0"/>
              </a:rPr>
              <a:t>  KC Executive and the Mayor have agreed to act jointly actions to be taken as CLEOS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u="sng" dirty="0">
                <a:solidFill>
                  <a:srgbClr val="000000"/>
                </a:solidFill>
                <a:latin typeface="Sabon LT Std" panose="02020602060506020403" pitchFamily="18" charset="0"/>
              </a:rPr>
              <a:t>Local Workforce Development Boards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u="sng" dirty="0">
                <a:solidFill>
                  <a:srgbClr val="000000"/>
                </a:solidFill>
                <a:latin typeface="Sabon LT Std" panose="02020602060506020403" pitchFamily="18" charset="0"/>
              </a:rPr>
              <a:t>Local Fiscal Agent </a:t>
            </a:r>
          </a:p>
        </p:txBody>
      </p:sp>
    </p:spTree>
    <p:extLst>
      <p:ext uri="{BB962C8B-B14F-4D97-AF65-F5344CB8AC3E}">
        <p14:creationId xmlns:p14="http://schemas.microsoft.com/office/powerpoint/2010/main" val="4156531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REVISIONS TO BYLAWS AND PARTNERSHIP AGREEMENT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DF5A58-78CF-4880-9A33-57B0598CF224}"/>
              </a:ext>
            </a:extLst>
          </p:cNvPr>
          <p:cNvSpPr txBox="1"/>
          <p:nvPr/>
        </p:nvSpPr>
        <p:spPr>
          <a:xfrm>
            <a:off x="490868" y="1261802"/>
            <a:ext cx="11210263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Sabon LT Std" panose="02020602060506020403" pitchFamily="18" charset="0"/>
                <a:ea typeface="Times New Roman" panose="02020603050405020304" pitchFamily="18" charset="0"/>
              </a:rPr>
              <a:t>ACTION REQUESTED:  </a:t>
            </a:r>
            <a:r>
              <a:rPr lang="en-US" dirty="0">
                <a:effectLst/>
                <a:latin typeface="Sabon LT Std" panose="02020602060506020403" pitchFamily="18" charset="0"/>
                <a:ea typeface="Times New Roman" panose="02020603050405020304" pitchFamily="18" charset="0"/>
              </a:rPr>
              <a:t>Approval of amended governance documents</a:t>
            </a:r>
          </a:p>
          <a:p>
            <a:pPr marL="342900" indent="-342900">
              <a:buAutoNum type="arabicParenR"/>
            </a:pPr>
            <a:r>
              <a:rPr lang="en-US" dirty="0">
                <a:effectLst/>
                <a:latin typeface="Sabon LT Std" panose="02020602060506020403" pitchFamily="18" charset="0"/>
                <a:ea typeface="Times New Roman" panose="02020603050405020304" pitchFamily="18" charset="0"/>
              </a:rPr>
              <a:t>Bylaws</a:t>
            </a:r>
          </a:p>
          <a:p>
            <a:pPr marL="342900" indent="-342900">
              <a:buAutoNum type="arabicParenR"/>
            </a:pPr>
            <a:r>
              <a:rPr lang="en-US" dirty="0">
                <a:effectLst/>
                <a:latin typeface="Sabon LT Std" panose="02020602060506020403" pitchFamily="18" charset="0"/>
                <a:ea typeface="Times New Roman" panose="02020603050405020304" pitchFamily="18" charset="0"/>
              </a:rPr>
              <a:t>Partnership Agreement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LT Std" panose="02020602060506020403" pitchFamily="18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  <a:latin typeface="Sabon LT Std" panose="02020602060506020403" pitchFamily="18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  <a:latin typeface="Sabon LT Std" panose="02020602060506020403" pitchFamily="18" charset="0"/>
              <a:ea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b="1" u="sng" dirty="0">
                <a:solidFill>
                  <a:srgbClr val="000000"/>
                </a:solidFill>
                <a:latin typeface="Sabon LT Std" panose="02020602060506020403" pitchFamily="18" charset="0"/>
              </a:rPr>
              <a:t>LWDB Bylaws</a:t>
            </a:r>
            <a:r>
              <a:rPr lang="en-US" dirty="0">
                <a:solidFill>
                  <a:srgbClr val="000000"/>
                </a:solidFill>
                <a:latin typeface="Sabon LT Std" panose="02020602060506020403" pitchFamily="18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Sabon LT Std" panose="02020602060506020403" pitchFamily="18" charset="0"/>
              </a:rPr>
              <a:t>Defines Board structure, operations, </a:t>
            </a:r>
            <a:r>
              <a:rPr lang="en-US" sz="1600" dirty="0">
                <a:effectLst/>
                <a:latin typeface="Sabon LT Std" panose="020206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oversight and authority over the implementation of WIOA policies, programs, and operations.</a:t>
            </a:r>
          </a:p>
          <a:p>
            <a:pPr>
              <a:defRPr/>
            </a:pPr>
            <a:r>
              <a:rPr lang="en-US" dirty="0">
                <a:latin typeface="Sabon LT Std" panose="02020602060506020403" pitchFamily="18" charset="0"/>
                <a:cs typeface="Times New Roman" panose="02020603050405020304" pitchFamily="18" charset="0"/>
              </a:rPr>
              <a:t>Revisions: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Sabon LT Std" panose="02020602060506020403" pitchFamily="18" charset="0"/>
              </a:rPr>
              <a:t>Clarified LWDB’s authority: hiring CEO, final approval of policies and budget</a:t>
            </a:r>
          </a:p>
          <a:p>
            <a:pPr lvl="1">
              <a:spcAft>
                <a:spcPts val="600"/>
              </a:spcAft>
              <a:defRPr/>
            </a:pPr>
            <a:endParaRPr lang="en-US" sz="1600" dirty="0">
              <a:solidFill>
                <a:srgbClr val="000000"/>
              </a:solidFill>
              <a:latin typeface="Sabon LT Std" panose="02020602060506020403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b="1" u="sng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bon LT Std" panose="02020602060506020403" pitchFamily="18" charset="0"/>
              </a:rPr>
              <a:t>Partnership/Designation Agreement</a:t>
            </a:r>
            <a:r>
              <a:rPr kumimoji="0" lang="en-US" b="1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bon LT Std" panose="02020602060506020403" pitchFamily="18" charset="0"/>
              </a:rPr>
              <a:t>:  </a:t>
            </a:r>
            <a:r>
              <a:rPr lang="en-US" sz="1600" dirty="0">
                <a:solidFill>
                  <a:srgbClr val="000000"/>
                </a:solidFill>
                <a:latin typeface="Sabon LT Std" panose="02020602060506020403" pitchFamily="18" charset="0"/>
              </a:rPr>
              <a:t>CLEOS roles, responsibilities and authority – fiscal and administrative oversight; designates WDC as fiscal agent and responsibilities; CLEOS – LWDB respective and shared responsibilities and authority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latin typeface="Sabon LT Std" panose="02020602060506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Revisions: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Sabon LT Std" panose="02020602060506020403" pitchFamily="18" charset="0"/>
              </a:rPr>
              <a:t>Clarified LWDB and CLEOS shared decision-making authority and partnership.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Sabon LT Std" panose="02020602060506020403" pitchFamily="18" charset="0"/>
                <a:ea typeface="Calibri" panose="020F0502020204030204" pitchFamily="34" charset="0"/>
              </a:rPr>
              <a:t>Streamlined - Deleted sections in Bylaws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bon LT Std" panose="02020602060506020403" pitchFamily="18" charset="0"/>
              <a:ea typeface="Calibri" panose="020F0502020204030204" pitchFamily="34" charset="0"/>
            </a:endParaRPr>
          </a:p>
          <a:p>
            <a:pPr lvl="1"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bon LT Std" panose="02020602060506020403" pitchFamily="18" charset="0"/>
                <a:ea typeface="Calibri" panose="020F0502020204030204" pitchFamily="34" charset="0"/>
              </a:rPr>
              <a:t>Additional </a:t>
            </a:r>
            <a:r>
              <a:rPr lang="en-US" sz="1600" i="1" dirty="0">
                <a:solidFill>
                  <a:srgbClr val="000000"/>
                </a:solidFill>
                <a:latin typeface="Sabon LT Std" panose="02020602060506020403" pitchFamily="18" charset="0"/>
                <a:ea typeface="Calibri" panose="020F0502020204030204" pitchFamily="34" charset="0"/>
              </a:rPr>
              <a:t>Revisions related to CLEOS’s liability pending City-County Legal counsel.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LT Std" panose="02020602060506020403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16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B78BDC-43D7-C975-464B-8F6D10EC8F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8597" y="4717147"/>
            <a:ext cx="1430197" cy="125456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>
                <a:latin typeface="Trade Gothic LT Std Cn" panose="00000506000000000000" pitchFamily="50" charset="0"/>
              </a:rPr>
              <a:t>New By Laws Establishing Regional Transformation </a:t>
            </a:r>
          </a:p>
          <a:p>
            <a:pPr>
              <a:spcBef>
                <a:spcPts val="0"/>
              </a:spcBef>
            </a:pPr>
            <a:r>
              <a:rPr lang="en-US">
                <a:latin typeface="Trade Gothic LT Std Cn" panose="00000506000000000000" pitchFamily="50" charset="0"/>
              </a:rPr>
              <a:t>Approved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216BF-3ACF-CD61-C490-CA9C0641AE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54567" y="1343732"/>
            <a:ext cx="2419849" cy="1554596"/>
          </a:xfrm>
        </p:spPr>
        <p:txBody>
          <a:bodyPr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e Gothic LT Std Cn" panose="00000506000000000000" pitchFamily="50" charset="0"/>
              </a:rPr>
              <a:t>State and DOL Monitoring Findings: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>
                <a:latin typeface="Trade Gothic LT Std Cn" panose="00000506000000000000" pitchFamily="50" charset="0"/>
              </a:rPr>
              <a:t>Governan</a:t>
            </a:r>
            <a:r>
              <a:rPr lang="en-US" dirty="0">
                <a:latin typeface="Trade Gothic LT Std Cn" panose="00000506000000000000" pitchFamily="50" charset="0"/>
              </a:rPr>
              <a:t>ce</a:t>
            </a:r>
            <a:endParaRPr lang="en-US" sz="1400" dirty="0">
              <a:latin typeface="Trade Gothic LT Std Cn" panose="00000506000000000000" pitchFamily="50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>
                <a:latin typeface="Trade Gothic LT Std Cn" panose="00000506000000000000" pitchFamily="50" charset="0"/>
              </a:rPr>
              <a:t>April 2020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latin typeface="Trade Gothic LT Std Cn" panose="00000506000000000000" pitchFamily="50" charset="0"/>
              </a:rPr>
              <a:t>Dec 2020</a:t>
            </a:r>
            <a:endParaRPr lang="en-US" sz="1400" dirty="0">
              <a:latin typeface="Trade Gothic LT Std Cn" panose="00000506000000000000" pitchFamily="50" charset="0"/>
            </a:endParaRP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EF2073-A958-9E76-0A56-8CC813E007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07557" y="4553676"/>
            <a:ext cx="2722512" cy="2068663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Trade Gothic LT Std Cn" panose="00000506000000000000" pitchFamily="50" charset="0"/>
              </a:rPr>
              <a:t>Governance Workgroup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Trade Gothic LT Std Cn" panose="00000506000000000000" pitchFamily="50" charset="0"/>
              </a:rPr>
              <a:t>(09/2020 – 6/2021)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Trade Gothic LT Std Cn" panose="00000506000000000000" pitchFamily="50" charset="0"/>
              </a:rPr>
              <a:t>LWDB Leadership, CEO, CLEO Reps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ade Gothic LT Std Cn" panose="00000506000000000000" pitchFamily="50" charset="0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e Gothic LT Std Cn" panose="00000506000000000000" pitchFamily="50" charset="0"/>
                <a:ea typeface="+mn-ea"/>
                <a:cs typeface="+mn-cs"/>
              </a:rPr>
              <a:t>SAC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e Gothic LT Std Cn" panose="00000506000000000000" pitchFamily="50" charset="0"/>
                <a:ea typeface="+mn-ea"/>
                <a:cs typeface="+mn-cs"/>
              </a:rPr>
              <a:t>		</a:t>
            </a: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e Gothic LT Std Cn" panose="00000506000000000000" pitchFamily="50" charset="0"/>
                <a:ea typeface="+mn-ea"/>
                <a:cs typeface="+mn-cs"/>
              </a:rPr>
              <a:t>Full Board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e Gothic LT Std Cn" panose="00000506000000000000" pitchFamily="50" charset="0"/>
                <a:ea typeface="+mn-ea"/>
                <a:cs typeface="+mn-cs"/>
              </a:rPr>
              <a:t>3/12/21 		3/25/21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e Gothic LT Std Cn" panose="00000506000000000000" pitchFamily="50" charset="0"/>
                <a:ea typeface="+mn-ea"/>
                <a:cs typeface="+mn-cs"/>
              </a:rPr>
              <a:t>5/7/21		5/20/21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e Gothic LT Std Cn" panose="00000506000000000000" pitchFamily="50" charset="0"/>
                <a:ea typeface="+mn-ea"/>
                <a:cs typeface="+mn-cs"/>
              </a:rPr>
              <a:t>6/04/21		6/17/21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ade Gothic LT Std Cn" panose="00000506000000000000" pitchFamily="50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000" dirty="0">
              <a:solidFill>
                <a:schemeClr val="bg1"/>
              </a:solidFill>
              <a:latin typeface="Trade Gothic LT Std Cn" panose="00000506000000000000" pitchFamily="50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33610F-3007-553C-9095-62D17BD8E4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3502" y="1691629"/>
            <a:ext cx="2312312" cy="1645895"/>
          </a:xfrm>
        </p:spPr>
        <p:txBody>
          <a:bodyPr/>
          <a:lstStyle/>
          <a:p>
            <a:r>
              <a:rPr lang="en-US" dirty="0">
                <a:latin typeface="Trade Gothic LT Std Cn" panose="00000506000000000000" pitchFamily="50" charset="0"/>
              </a:rPr>
              <a:t>July </a:t>
            </a:r>
            <a:r>
              <a:rPr lang="en-US" sz="1200" dirty="0">
                <a:latin typeface="Trade Gothic LT Std Cn" panose="00000506000000000000" pitchFamily="50" charset="0"/>
              </a:rPr>
              <a:t>2022</a:t>
            </a:r>
          </a:p>
          <a:p>
            <a:r>
              <a:rPr lang="en-US" sz="1200" dirty="0">
                <a:latin typeface="Trade Gothic LT Std Cn" panose="00000506000000000000" pitchFamily="50" charset="0"/>
              </a:rPr>
              <a:t> State ESD Monitor &amp; DOL</a:t>
            </a:r>
          </a:p>
          <a:p>
            <a:r>
              <a:rPr lang="en-US" sz="1200" dirty="0">
                <a:latin typeface="Trade Gothic LT Std Cn" panose="00000506000000000000" pitchFamily="50" charset="0"/>
              </a:rPr>
              <a:t> Bylaws and Partnership Agreement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Trade Gothic LT Std Cn" panose="00000506000000000000" pitchFamily="50" charset="0"/>
              </a:rPr>
              <a:t>8/9 FAC: DOL/ESD Presentation</a:t>
            </a:r>
          </a:p>
          <a:p>
            <a:endParaRPr lang="en-US" dirty="0">
              <a:latin typeface="Trade Gothic LT Std Cn" panose="00000506000000000000" pitchFamily="50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DB42F4-E1F3-4B6B-B505-4FFB56B3F2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/>
            <a:r>
              <a:rPr lang="en-US" dirty="0">
                <a:latin typeface="Trade Gothic LT Std Cn" panose="00000506000000000000" pitchFamily="50" charset="0"/>
              </a:rPr>
              <a:t>Deadline </a:t>
            </a:r>
          </a:p>
          <a:p>
            <a:pPr algn="ctr"/>
            <a:r>
              <a:rPr lang="en-US" dirty="0">
                <a:latin typeface="Trade Gothic LT Std Cn" panose="00000506000000000000" pitchFamily="50" charset="0"/>
              </a:rPr>
              <a:t>Revisions to Bylaws and Partnership Agreement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528C1DC-3778-FD90-D63C-06D5EF1C7B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JULY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1CBBE46-BC1A-C48C-FB54-847779684C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APRIL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4D2286F-03A2-78A7-2071-05D9AEA01B9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JULY</a:t>
            </a:r>
          </a:p>
          <a:p>
            <a:r>
              <a:rPr lang="en-US" dirty="0"/>
              <a:t>AUG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CD5C3FE-EC8E-A9C6-DC14-2D3C496DF21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OCT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507FC5B-F49E-5583-7950-37DE45581DF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78829" y="3437332"/>
            <a:ext cx="715099" cy="815067"/>
          </a:xfrm>
        </p:spPr>
        <p:txBody>
          <a:bodyPr/>
          <a:lstStyle/>
          <a:p>
            <a:r>
              <a:rPr lang="en-US" dirty="0"/>
              <a:t>NOV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AC52305-A299-766D-5CA1-5ED7F8E5092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593111" y="3423667"/>
            <a:ext cx="684489" cy="732164"/>
          </a:xfrm>
        </p:spPr>
        <p:txBody>
          <a:bodyPr/>
          <a:lstStyle/>
          <a:p>
            <a:r>
              <a:rPr lang="en-US" dirty="0"/>
              <a:t>DEC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4B7522EA-622C-5DE3-35F2-3D139FA6A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30" y="116402"/>
            <a:ext cx="10515600" cy="1325563"/>
          </a:xfrm>
        </p:spPr>
        <p:txBody>
          <a:bodyPr/>
          <a:lstStyle/>
          <a:p>
            <a:r>
              <a:rPr lang="en-US" dirty="0"/>
              <a:t>GOVERNANCE JOURNEY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67E6853-E4A9-4B8F-C632-3761E6F88AAB}"/>
              </a:ext>
            </a:extLst>
          </p:cNvPr>
          <p:cNvSpPr txBox="1">
            <a:spLocks/>
          </p:cNvSpPr>
          <p:nvPr/>
        </p:nvSpPr>
        <p:spPr>
          <a:xfrm rot="16200000">
            <a:off x="1352515" y="3549692"/>
            <a:ext cx="880826" cy="331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Trade Gothic LT St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e Gothic LT Std" pitchFamily="2" charset="0"/>
                <a:ea typeface="+mn-ea"/>
                <a:cs typeface="+mn-cs"/>
              </a:rPr>
              <a:t>2020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17A5D79-EBDC-E268-77EB-64DC686F85C4}"/>
              </a:ext>
            </a:extLst>
          </p:cNvPr>
          <p:cNvSpPr txBox="1">
            <a:spLocks/>
          </p:cNvSpPr>
          <p:nvPr/>
        </p:nvSpPr>
        <p:spPr>
          <a:xfrm rot="16200000">
            <a:off x="4318951" y="3658868"/>
            <a:ext cx="880826" cy="331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Trade Gothic LT St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e Gothic LT Std" pitchFamily="2" charset="0"/>
                <a:ea typeface="+mn-ea"/>
                <a:cs typeface="+mn-cs"/>
              </a:rPr>
              <a:t>2021</a:t>
            </a: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C992E2D3-00E7-CE1D-A5AB-21CF90355E6D}"/>
              </a:ext>
            </a:extLst>
          </p:cNvPr>
          <p:cNvSpPr/>
          <p:nvPr/>
        </p:nvSpPr>
        <p:spPr>
          <a:xfrm rot="5400000">
            <a:off x="4338778" y="3205028"/>
            <a:ext cx="236207" cy="2722511"/>
          </a:xfrm>
          <a:prstGeom prst="rightBr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e Gothic LT Std Cn" panose="00000506000000000000" pitchFamily="50" charset="0"/>
              <a:ea typeface="+mn-ea"/>
              <a:cs typeface="+mn-cs"/>
            </a:endParaRP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05F48995-25B9-F1B9-9C7D-22ED94A160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04524" y="1796476"/>
            <a:ext cx="1513614" cy="1272680"/>
          </a:xfrm>
          <a:ln>
            <a:solidFill>
              <a:srgbClr val="92D050"/>
            </a:solidFill>
          </a:ln>
        </p:spPr>
        <p:txBody>
          <a:bodyPr/>
          <a:lstStyle/>
          <a:p>
            <a:pPr algn="ctr"/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rade Gothic LT Std Cn" panose="00000506000000000000" pitchFamily="50" charset="0"/>
              </a:rPr>
              <a:t>Bylaws 2.0 &amp;</a:t>
            </a:r>
          </a:p>
          <a:p>
            <a:pPr algn="ctr"/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rade Gothic LT Std Cn" panose="00000506000000000000" pitchFamily="50" charset="0"/>
              </a:rPr>
              <a:t>Partnership Agreement</a:t>
            </a:r>
          </a:p>
          <a:p>
            <a:pPr algn="ctr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Trade Gothic LT Std Cn" panose="00000506000000000000" pitchFamily="50" charset="0"/>
              </a:rPr>
              <a:t>Executed 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rade Gothic LT Std Cn" panose="00000506000000000000" pitchFamily="50" charset="0"/>
              </a:rPr>
              <a:t>June 2021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A63EAA17-3F79-64ED-EBC0-CCED149ED8BE}"/>
              </a:ext>
            </a:extLst>
          </p:cNvPr>
          <p:cNvSpPr txBox="1">
            <a:spLocks/>
          </p:cNvSpPr>
          <p:nvPr/>
        </p:nvSpPr>
        <p:spPr>
          <a:xfrm rot="16200000">
            <a:off x="5784939" y="3742444"/>
            <a:ext cx="859360" cy="331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Trade Gothic LT St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e Gothic LT Std" pitchFamily="2" charset="0"/>
                <a:ea typeface="+mn-ea"/>
                <a:cs typeface="+mn-cs"/>
              </a:rPr>
              <a:t>2022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EAE0174-D8A2-EFD1-8666-6DE2CE0E646F}"/>
              </a:ext>
            </a:extLst>
          </p:cNvPr>
          <p:cNvCxnSpPr>
            <a:cxnSpLocks/>
          </p:cNvCxnSpPr>
          <p:nvPr/>
        </p:nvCxnSpPr>
        <p:spPr>
          <a:xfrm>
            <a:off x="9536378" y="4620713"/>
            <a:ext cx="1123023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CBBFC4F-AC60-D81F-B42B-7F181B8D55F2}"/>
              </a:ext>
            </a:extLst>
          </p:cNvPr>
          <p:cNvSpPr txBox="1"/>
          <p:nvPr/>
        </p:nvSpPr>
        <p:spPr>
          <a:xfrm>
            <a:off x="6727950" y="4817174"/>
            <a:ext cx="231231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e Gothic LT Std Cn" panose="00000506000000000000" pitchFamily="50" charset="0"/>
                <a:ea typeface="+mn-ea"/>
                <a:cs typeface="+mn-cs"/>
              </a:rPr>
              <a:t>10/11: Draft revisions sent to DOL/ESD; LWDB Chair, CLEOS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e Gothic LT Std Cn" panose="00000506000000000000" pitchFamily="50" charset="0"/>
                <a:ea typeface="+mn-ea"/>
                <a:cs typeface="+mn-cs"/>
              </a:rPr>
              <a:t>10/24: Meeting with DOL/ESD re comments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ade Gothic LT Std Cn" panose="00000506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e Gothic LT Std Cn" panose="00000506000000000000" pitchFamily="50" charset="0"/>
                <a:ea typeface="+mn-ea"/>
                <a:cs typeface="+mn-cs"/>
              </a:rPr>
              <a:t>10/26: Revised document sent to CLEOs for legal review/approval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D89ECF-679B-0908-7A74-19FFC8AA3737}"/>
              </a:ext>
            </a:extLst>
          </p:cNvPr>
          <p:cNvSpPr txBox="1"/>
          <p:nvPr/>
        </p:nvSpPr>
        <p:spPr>
          <a:xfrm>
            <a:off x="9771437" y="4717147"/>
            <a:ext cx="2021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ade Gothic LT Std Cn" panose="00000506000000000000" pitchFamily="50" charset="0"/>
                <a:ea typeface="+mn-ea"/>
                <a:cs typeface="+mn-cs"/>
              </a:rPr>
              <a:t>NEXT STEPS: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ade Gothic LT Std Cn" panose="00000506000000000000" pitchFamily="50" charset="0"/>
                <a:ea typeface="+mn-ea"/>
                <a:cs typeface="+mn-cs"/>
              </a:rPr>
              <a:t>11/4: FAC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ade Gothic LT Std Cn" panose="00000506000000000000" pitchFamily="50" charset="0"/>
                <a:ea typeface="+mn-ea"/>
                <a:cs typeface="+mn-cs"/>
              </a:rPr>
              <a:t>12/8: LWDB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ade Gothic LT Std Cn" panose="00000506000000000000" pitchFamily="50" charset="0"/>
                <a:ea typeface="+mn-ea"/>
                <a:cs typeface="+mn-cs"/>
              </a:rPr>
              <a:t>CLEO  Legal Review (pending)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ade Gothic LT Std Cn" panose="00000506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ade Gothic LT Std Cn" panose="00000506000000000000" pitchFamily="50" charset="0"/>
                <a:ea typeface="+mn-ea"/>
                <a:cs typeface="+mn-cs"/>
              </a:rPr>
              <a:t>12/31: Deadline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D5EBB68A-D961-6FEA-5B49-A024329175F2}"/>
              </a:ext>
            </a:extLst>
          </p:cNvPr>
          <p:cNvSpPr txBox="1">
            <a:spLocks/>
          </p:cNvSpPr>
          <p:nvPr/>
        </p:nvSpPr>
        <p:spPr>
          <a:xfrm>
            <a:off x="3533806" y="3370432"/>
            <a:ext cx="715099" cy="815067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343433"/>
                </a:solidFill>
                <a:latin typeface="Trade Gothic LT St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SEPT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03695F-4732-0041-D257-632FE4BF3D9D}"/>
              </a:ext>
            </a:extLst>
          </p:cNvPr>
          <p:cNvSpPr txBox="1"/>
          <p:nvPr/>
        </p:nvSpPr>
        <p:spPr>
          <a:xfrm>
            <a:off x="860501" y="2958344"/>
            <a:ext cx="83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D18E3B0-3749-EF9D-5346-3F97CF40E945}"/>
              </a:ext>
            </a:extLst>
          </p:cNvPr>
          <p:cNvSpPr txBox="1"/>
          <p:nvPr/>
        </p:nvSpPr>
        <p:spPr>
          <a:xfrm>
            <a:off x="2157123" y="2933232"/>
            <a:ext cx="83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DD37219-0FDA-A95A-F19C-4B4A0CB5193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JUNE</a:t>
            </a:r>
          </a:p>
        </p:txBody>
      </p:sp>
    </p:spTree>
    <p:extLst>
      <p:ext uri="{BB962C8B-B14F-4D97-AF65-F5344CB8AC3E}">
        <p14:creationId xmlns:p14="http://schemas.microsoft.com/office/powerpoint/2010/main" val="2584965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3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vert="horz" wrap="square" lIns="0" tIns="228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80"/>
              </a:spcBef>
            </a:pPr>
            <a:r>
              <a:rPr lang="en-US" sz="4800" dirty="0"/>
              <a:t>REPORT OUT</a:t>
            </a:r>
            <a:endParaRPr sz="4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20CF75-71BF-9E4F-57BA-94D83E394D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WorkSource</a:t>
            </a:r>
            <a:r>
              <a:rPr lang="en-US" dirty="0"/>
              <a:t> Seattle-King County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Grants Update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959EE8-4FCC-1808-9C93-CBBA08ECA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461"/>
          <a:stretch/>
        </p:blipFill>
        <p:spPr>
          <a:xfrm>
            <a:off x="-10438" y="1"/>
            <a:ext cx="5872997" cy="65012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594A9F-2C87-144E-77DB-346CAEEE88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14" b="22926"/>
          <a:stretch/>
        </p:blipFill>
        <p:spPr>
          <a:xfrm>
            <a:off x="5490117" y="0"/>
            <a:ext cx="6701883" cy="650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41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D9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12CD028-ED9D-0A9A-69F1-0C113806CB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00" y="0"/>
            <a:ext cx="10871200" cy="650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51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848C3-051A-98B7-CAA3-52AAE6539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25" y="107220"/>
            <a:ext cx="11503527" cy="682576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WS-SKC MEMORANDUM OF UNDERSTANDING (MOU)</a:t>
            </a:r>
          </a:p>
        </p:txBody>
      </p:sp>
      <p:graphicFrame>
        <p:nvGraphicFramePr>
          <p:cNvPr id="7" name="Text Placeholder 2">
            <a:extLst>
              <a:ext uri="{FF2B5EF4-FFF2-40B4-BE49-F238E27FC236}">
                <a16:creationId xmlns:a16="http://schemas.microsoft.com/office/drawing/2014/main" id="{68AF371F-88DE-1625-3DEF-2FD6EE5A36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9070768"/>
              </p:ext>
            </p:extLst>
          </p:nvPr>
        </p:nvGraphicFramePr>
        <p:xfrm>
          <a:off x="566785" y="1495834"/>
          <a:ext cx="10534453" cy="386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5307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3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965" y="146303"/>
            <a:ext cx="10779560" cy="5114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600" dirty="0">
                <a:solidFill>
                  <a:schemeClr val="bg1"/>
                </a:solidFill>
              </a:rPr>
              <a:t>INFRASTRUCTURE FUNDING AGREEMENTS (IFA)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6D1BF16-88B8-4395-A557-39E104E37F10}"/>
              </a:ext>
            </a:extLst>
          </p:cNvPr>
          <p:cNvSpPr txBox="1">
            <a:spLocks/>
          </p:cNvSpPr>
          <p:nvPr/>
        </p:nvSpPr>
        <p:spPr>
          <a:xfrm>
            <a:off x="638072" y="1078815"/>
            <a:ext cx="10534453" cy="61555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kern="0" dirty="0">
                <a:solidFill>
                  <a:schemeClr val="bg1"/>
                </a:solidFill>
                <a:latin typeface="Sabon LT Std" panose="02020602060506020403" pitchFamily="18" charset="0"/>
              </a:rPr>
              <a:t>Intent of WIOA with IFA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3D83A7-7BBF-2E67-D479-9D1A02817A88}"/>
              </a:ext>
            </a:extLst>
          </p:cNvPr>
          <p:cNvSpPr txBox="1"/>
          <p:nvPr/>
        </p:nvSpPr>
        <p:spPr>
          <a:xfrm>
            <a:off x="533399" y="1730830"/>
            <a:ext cx="11462657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abon LT Std" panose="02020602060506020403" pitchFamily="18" charset="0"/>
              </a:rPr>
              <a:t>WIOA makes improvements to the public workforce system including a requirement that partners </a:t>
            </a:r>
            <a:r>
              <a:rPr lang="en-US" sz="2400" b="1" dirty="0">
                <a:solidFill>
                  <a:srgbClr val="71A3C2"/>
                </a:solidFill>
                <a:latin typeface="Sabon LT Std" panose="02020602060506020403" pitchFamily="18" charset="0"/>
              </a:rPr>
              <a:t>dedicate funding for allowable infrastructure </a:t>
            </a:r>
            <a:r>
              <a:rPr lang="en-US" sz="2400" dirty="0">
                <a:solidFill>
                  <a:schemeClr val="bg1"/>
                </a:solidFill>
                <a:latin typeface="Sabon LT Std" panose="02020602060506020403" pitchFamily="18" charset="0"/>
              </a:rPr>
              <a:t>and additional costs that are allocable to the partner and in proportion to the partner’s use and the relative benefit received by the partner program.</a:t>
            </a:r>
          </a:p>
          <a:p>
            <a:endParaRPr lang="en-US" sz="2400" dirty="0">
              <a:solidFill>
                <a:schemeClr val="bg1"/>
              </a:solidFill>
              <a:latin typeface="Sabon LT Std" panose="02020602060506020403" pitchFamily="18" charset="0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latin typeface="Sabon LT Std" panose="02020602060506020403" pitchFamily="18" charset="0"/>
              </a:rPr>
              <a:t>Infrastructure costs are non-personnel costs necessary for the general operation of the One-Stop Center. </a:t>
            </a:r>
          </a:p>
          <a:p>
            <a:pPr algn="l"/>
            <a:endParaRPr lang="en-US" sz="2400" dirty="0">
              <a:solidFill>
                <a:schemeClr val="bg1"/>
              </a:solidFill>
              <a:latin typeface="Sabon LT Std" panose="02020602060506020403" pitchFamily="18" charset="0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latin typeface="Sabon LT Std" panose="02020602060506020403" pitchFamily="18" charset="0"/>
              </a:rPr>
              <a:t>Other 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Sabon LT Std" panose="02020602060506020403" pitchFamily="18" charset="0"/>
              </a:rPr>
              <a:t>Costs include Applicable Career Services to include the costs of the provision of career services</a:t>
            </a:r>
            <a:r>
              <a:rPr lang="en-US" sz="2400" dirty="0">
                <a:solidFill>
                  <a:schemeClr val="bg1"/>
                </a:solidFill>
                <a:latin typeface="Sabon LT Std" panose="02020602060506020403" pitchFamily="18" charset="0"/>
              </a:rPr>
              <a:t> 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Sabon LT Std" panose="02020602060506020403" pitchFamily="18" charset="0"/>
              </a:rPr>
              <a:t>described in section 134(c)(2), as applicable to each program.  Other Costs </a:t>
            </a:r>
            <a:r>
              <a:rPr lang="en-US" sz="2400" dirty="0">
                <a:solidFill>
                  <a:schemeClr val="bg1"/>
                </a:solidFill>
                <a:latin typeface="Sabon LT Std" panose="02020602060506020403" pitchFamily="18" charset="0"/>
              </a:rPr>
              <a:t>d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Sabon LT Std" panose="02020602060506020403" pitchFamily="18" charset="0"/>
              </a:rPr>
              <a:t>etermined via negotiations with the WorkSource partners.</a:t>
            </a:r>
            <a:endParaRPr lang="en-US" sz="2400" dirty="0">
              <a:latin typeface="Sabon LT Std" panose="02020602060506020403" pitchFamily="18" charset="0"/>
            </a:endParaRPr>
          </a:p>
          <a:p>
            <a:endParaRPr lang="en-US" dirty="0">
              <a:latin typeface="Sabon LT Std" panose="020206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243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8850" y="3543554"/>
            <a:ext cx="10013950" cy="76174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wrap="square" lIns="0" tIns="228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80"/>
              </a:spcBef>
            </a:pPr>
            <a:r>
              <a:rPr lang="en-US" sz="4800" dirty="0"/>
              <a:t>WELCOME &amp; INTRODUCTIONS</a:t>
            </a:r>
            <a:endParaRPr sz="4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904004-F363-3243-BF2E-92F38836B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8850" y="4852814"/>
            <a:ext cx="10515600" cy="493885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b="1" spc="-5" dirty="0">
                <a:solidFill>
                  <a:schemeClr val="tx1"/>
                </a:solidFill>
                <a:latin typeface="Sabon LT Std"/>
                <a:cs typeface="Sabon LT Std"/>
              </a:rPr>
              <a:t>Angela</a:t>
            </a:r>
            <a:r>
              <a:rPr lang="en-US" b="1" dirty="0">
                <a:solidFill>
                  <a:schemeClr val="tx1"/>
                </a:solidFill>
                <a:latin typeface="Sabon LT Std"/>
                <a:cs typeface="Sabon LT Std"/>
              </a:rPr>
              <a:t> </a:t>
            </a:r>
            <a:r>
              <a:rPr lang="en-US" b="1" spc="-5" dirty="0">
                <a:solidFill>
                  <a:schemeClr val="tx1"/>
                </a:solidFill>
                <a:latin typeface="Sabon LT Std"/>
                <a:cs typeface="Sabon LT Std"/>
              </a:rPr>
              <a:t>Dunleavy</a:t>
            </a:r>
            <a:r>
              <a:rPr lang="en-US" spc="-5" dirty="0">
                <a:solidFill>
                  <a:schemeClr val="tx1"/>
                </a:solidFill>
                <a:latin typeface="Sabon LT Std"/>
                <a:cs typeface="Sabon LT Std"/>
              </a:rPr>
              <a:t>, Board Chair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3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3D83A7-7BBF-2E67-D479-9D1A02817A88}"/>
              </a:ext>
            </a:extLst>
          </p:cNvPr>
          <p:cNvSpPr txBox="1"/>
          <p:nvPr/>
        </p:nvSpPr>
        <p:spPr>
          <a:xfrm>
            <a:off x="314225" y="1149942"/>
            <a:ext cx="1133965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689CBE"/>
                </a:solidFill>
                <a:latin typeface="Sabon LT Std" panose="02020602060506020403" pitchFamily="18" charset="0"/>
              </a:rPr>
              <a:t>The Local Funding Mechanism</a:t>
            </a:r>
            <a:endParaRPr lang="en-US" sz="2800" dirty="0">
              <a:solidFill>
                <a:srgbClr val="689CBE"/>
              </a:solidFill>
              <a:latin typeface="Sabon LT Std" panose="02020602060506020403" pitchFamily="18" charset="0"/>
            </a:endParaRPr>
          </a:p>
          <a:p>
            <a:endParaRPr lang="en-US" sz="2800" dirty="0">
              <a:latin typeface="Sabon LT Std" panose="02020602060506020403" pitchFamily="18" charset="0"/>
            </a:endParaRPr>
          </a:p>
          <a:p>
            <a:pPr lvl="1"/>
            <a:r>
              <a:rPr lang="en-US" sz="2800" dirty="0">
                <a:solidFill>
                  <a:schemeClr val="bg1"/>
                </a:solidFill>
                <a:latin typeface="Sabon LT Std" panose="02020602060506020403" pitchFamily="18" charset="0"/>
              </a:rPr>
              <a:t>In the local funding mechanism, the Local WDB, chief elected officials, and one-stop partners agree to amounts and methods of calculating amounts each partner will contribute for one-stop infrastructure funding, include the infrastructure funding terms in the MOU, and sign the MOU.</a:t>
            </a:r>
          </a:p>
          <a:p>
            <a:pPr lvl="1"/>
            <a:endParaRPr lang="en-US" sz="2800" dirty="0">
              <a:solidFill>
                <a:schemeClr val="bg1"/>
              </a:solidFill>
              <a:latin typeface="Sabon LT Std" panose="02020602060506020403" pitchFamily="18" charset="0"/>
            </a:endParaRPr>
          </a:p>
          <a:p>
            <a:pPr lvl="1"/>
            <a:r>
              <a:rPr lang="en-US" sz="2800" dirty="0">
                <a:solidFill>
                  <a:schemeClr val="bg1"/>
                </a:solidFill>
                <a:latin typeface="Sabon LT Std" panose="02020602060506020403" pitchFamily="18" charset="0"/>
              </a:rPr>
              <a:t>The WDC and its partners utilize FTE’s, Square footage and annual customer counts to determine the proportionate share of each partner’s contribution.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C00726C-E4D4-10C5-4B92-4DD050015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INFRASTRUCTURE FUNDING AGREEMENTS (IFA)</a:t>
            </a:r>
          </a:p>
        </p:txBody>
      </p:sp>
    </p:spTree>
    <p:extLst>
      <p:ext uri="{BB962C8B-B14F-4D97-AF65-F5344CB8AC3E}">
        <p14:creationId xmlns:p14="http://schemas.microsoft.com/office/powerpoint/2010/main" val="1924424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A53B48E-FDC7-231D-A4CE-7C45B35B4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25" y="107220"/>
            <a:ext cx="11039575" cy="682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latin typeface="Trade Gothic LT Std" pitchFamily="2" charset="0"/>
                <a:ea typeface="+mj-ea"/>
                <a:cs typeface="+mj-cs"/>
              </a:rPr>
              <a:t>INFRASTRUCTURE FUNDING AGREEMENTS (IFA)</a:t>
            </a:r>
          </a:p>
        </p:txBody>
      </p:sp>
      <p:graphicFrame>
        <p:nvGraphicFramePr>
          <p:cNvPr id="10" name="TextBox 3">
            <a:extLst>
              <a:ext uri="{FF2B5EF4-FFF2-40B4-BE49-F238E27FC236}">
                <a16:creationId xmlns:a16="http://schemas.microsoft.com/office/drawing/2014/main" id="{9D2BDDE8-94CD-E73F-980B-56F7B9A3E5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0209958"/>
              </p:ext>
            </p:extLst>
          </p:nvPr>
        </p:nvGraphicFramePr>
        <p:xfrm>
          <a:off x="589086" y="1226531"/>
          <a:ext cx="10534453" cy="4404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8869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4A313C6-E8FA-4D5E-C9FE-EF86BC136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25" y="107220"/>
            <a:ext cx="11039575" cy="682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latin typeface="Trade Gothic LT Std" pitchFamily="2" charset="0"/>
                <a:ea typeface="+mj-ea"/>
                <a:cs typeface="+mj-cs"/>
              </a:rPr>
              <a:t>INFRASTRUCTURE FUNDING AGREEMENTS (IFA)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3D83A7-7BBF-2E67-D479-9D1A02817A88}"/>
              </a:ext>
            </a:extLst>
          </p:cNvPr>
          <p:cNvSpPr txBox="1"/>
          <p:nvPr/>
        </p:nvSpPr>
        <p:spPr>
          <a:xfrm>
            <a:off x="566785" y="1465258"/>
            <a:ext cx="10534453" cy="4404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Sabon LT Std" panose="02020602060506020403" pitchFamily="18" charset="0"/>
              </a:rPr>
              <a:t>The IFA shows the One-Stop Partners that are the entities that carry out the participating programs in a Local Area.  There are two types of IFA Partners: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Sabon LT Std" panose="02020602060506020403" pitchFamily="18" charset="0"/>
            </a:endParaRPr>
          </a:p>
          <a:p>
            <a:pPr marL="1200150" lvl="1" indent="-4572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Sabon LT Std" panose="02020602060506020403" pitchFamily="18" charset="0"/>
              </a:rPr>
              <a:t>Required Partners are one-stop partners required by WIOA to participate in one-stop centers.</a:t>
            </a:r>
          </a:p>
          <a:p>
            <a:pPr marL="1200150" lvl="1" indent="-4572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endParaRPr lang="en-US" sz="2800" dirty="0">
              <a:solidFill>
                <a:schemeClr val="bg1"/>
              </a:solidFill>
              <a:latin typeface="Sabon LT Std" panose="02020602060506020403" pitchFamily="18" charset="0"/>
            </a:endParaRPr>
          </a:p>
          <a:p>
            <a:pPr marL="1200150" lvl="1" indent="-4572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Sabon LT Std" panose="02020602060506020403" pitchFamily="18" charset="0"/>
              </a:rPr>
              <a:t>Additional Partners are all one-stop partners that are not required to participate in one-stop centers.</a:t>
            </a:r>
          </a:p>
        </p:txBody>
      </p:sp>
    </p:spTree>
    <p:extLst>
      <p:ext uri="{BB962C8B-B14F-4D97-AF65-F5344CB8AC3E}">
        <p14:creationId xmlns:p14="http://schemas.microsoft.com/office/powerpoint/2010/main" val="2157805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6697ABD-A9E4-8B82-75F9-80FAC01AD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25" y="107220"/>
            <a:ext cx="11039575" cy="682576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INFRASTRUCTURE FUNDING AGREEMENTS (IFA)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E030C94-218A-2524-EFBA-D79E85B03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451809"/>
              </p:ext>
            </p:extLst>
          </p:nvPr>
        </p:nvGraphicFramePr>
        <p:xfrm>
          <a:off x="674454" y="1096958"/>
          <a:ext cx="10399946" cy="50371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99946">
                  <a:extLst>
                    <a:ext uri="{9D8B030D-6E8A-4147-A177-3AD203B41FA5}">
                      <a16:colId xmlns:a16="http://schemas.microsoft.com/office/drawing/2014/main" val="3261751107"/>
                    </a:ext>
                  </a:extLst>
                </a:gridCol>
              </a:tblGrid>
              <a:tr h="4206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Sabon LT Std" panose="02020602060506020403" pitchFamily="18" charset="0"/>
                        </a:rPr>
                        <a:t> </a:t>
                      </a:r>
                      <a:r>
                        <a:rPr lang="en-US" sz="2100" b="1" u="none" strike="noStrike">
                          <a:effectLst/>
                          <a:latin typeface="Sabon LT Std" panose="02020602060506020403" pitchFamily="18" charset="0"/>
                        </a:rPr>
                        <a:t>Required Partners at One Stops (Auburn and North Seattle College)</a:t>
                      </a:r>
                      <a:endParaRPr lang="en-US" sz="2100" b="1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57048018"/>
                  </a:ext>
                </a:extLst>
              </a:tr>
              <a:tr h="3099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Sabon LT Std" panose="02020602060506020403" pitchFamily="18" charset="0"/>
                        </a:rPr>
                        <a:t> WIOA Title I (WDC) 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48201258"/>
                  </a:ext>
                </a:extLst>
              </a:tr>
              <a:tr h="3099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Sabon LT Std" panose="02020602060506020403" pitchFamily="18" charset="0"/>
                        </a:rPr>
                        <a:t> WIOA Title II (Adult Literacy - Colleges) 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45353262"/>
                  </a:ext>
                </a:extLst>
              </a:tr>
              <a:tr h="3099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Sabon LT Std" panose="02020602060506020403" pitchFamily="18" charset="0"/>
                        </a:rPr>
                        <a:t> WIOA Title III, TAA, Vets, UI, MSFW (ESD) 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47506025"/>
                  </a:ext>
                </a:extLst>
              </a:tr>
              <a:tr h="3099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Sabon LT Std" panose="02020602060506020403" pitchFamily="18" charset="0"/>
                        </a:rPr>
                        <a:t> WorkFirst (ESD) 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42050914"/>
                  </a:ext>
                </a:extLst>
              </a:tr>
              <a:tr h="3099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Sabon LT Std" panose="02020602060506020403" pitchFamily="18" charset="0"/>
                        </a:rPr>
                        <a:t> WIOA Title IV (DVR) 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93377679"/>
                  </a:ext>
                </a:extLst>
              </a:tr>
              <a:tr h="3099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Sabon LT Std" panose="02020602060506020403" pitchFamily="18" charset="0"/>
                        </a:rPr>
                        <a:t> WIOA Title IV (DSB) 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47478469"/>
                  </a:ext>
                </a:extLst>
              </a:tr>
              <a:tr h="3099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Sabon LT Std" panose="02020602060506020403" pitchFamily="18" charset="0"/>
                        </a:rPr>
                        <a:t> WIOA Title V SCSEP (NAPCA) 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9355838"/>
                  </a:ext>
                </a:extLst>
              </a:tr>
              <a:tr h="3099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Sabon LT Std" panose="02020602060506020403" pitchFamily="18" charset="0"/>
                        </a:rPr>
                        <a:t> WIOA Title V SCSEP (AARP Foundation) 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65839488"/>
                  </a:ext>
                </a:extLst>
              </a:tr>
              <a:tr h="5867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Sabon LT Std" panose="02020602060506020403" pitchFamily="18" charset="0"/>
                        </a:rPr>
                        <a:t> Carl Perkins (Workforce Education  - Colleges) </a:t>
                      </a:r>
                    </a:p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HUD Employment and Training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02576358"/>
                  </a:ext>
                </a:extLst>
              </a:tr>
              <a:tr h="3099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Sabon LT Std" panose="02020602060506020403" pitchFamily="18" charset="0"/>
                        </a:rPr>
                        <a:t> YouthBuild 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28872750"/>
                  </a:ext>
                </a:extLst>
              </a:tr>
              <a:tr h="3099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Sabon LT Std" panose="02020602060506020403" pitchFamily="18" charset="0"/>
                        </a:rPr>
                        <a:t> Job Corps 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09655394"/>
                  </a:ext>
                </a:extLst>
              </a:tr>
              <a:tr h="3099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Sabon LT Std" panose="02020602060506020403" pitchFamily="18" charset="0"/>
                        </a:rPr>
                        <a:t> Native American Programs (not required) </a:t>
                      </a:r>
                      <a:endParaRPr lang="en-US" sz="1500" b="1" i="1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18365070"/>
                  </a:ext>
                </a:extLst>
              </a:tr>
              <a:tr h="3099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>
                          <a:effectLst/>
                          <a:latin typeface="Sabon LT Std" panose="02020602060506020403" pitchFamily="18" charset="0"/>
                        </a:rPr>
                        <a:t> CSBG (Not available in region) </a:t>
                      </a:r>
                      <a:endParaRPr lang="en-US" sz="1500" b="1" i="1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4705546"/>
                  </a:ext>
                </a:extLst>
              </a:tr>
              <a:tr h="3099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Sabon LT Std" panose="02020602060506020403" pitchFamily="18" charset="0"/>
                        </a:rPr>
                        <a:t> Second Chance Programs (Data not available) </a:t>
                      </a:r>
                      <a:endParaRPr lang="en-US" sz="1500" b="1" i="1" u="none" strike="noStrike" dirty="0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64631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117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3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ED578DD-01FA-0910-1955-CA0FDD2D7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25" y="107220"/>
            <a:ext cx="11039575" cy="68257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kern="1200" dirty="0">
                <a:latin typeface="Trade Gothic LT Std" pitchFamily="2" charset="0"/>
                <a:ea typeface="+mj-ea"/>
                <a:cs typeface="+mj-cs"/>
              </a:rPr>
              <a:t>INFRASTRUCTURE FUNDING AGREEMENTS (IFA)</a:t>
            </a:r>
          </a:p>
        </p:txBody>
      </p:sp>
      <p:graphicFrame>
        <p:nvGraphicFramePr>
          <p:cNvPr id="10" name="TextBox 3">
            <a:extLst>
              <a:ext uri="{FF2B5EF4-FFF2-40B4-BE49-F238E27FC236}">
                <a16:creationId xmlns:a16="http://schemas.microsoft.com/office/drawing/2014/main" id="{0BD1D219-2428-6A83-A4A8-A2613CB87A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0304620"/>
              </p:ext>
            </p:extLst>
          </p:nvPr>
        </p:nvGraphicFramePr>
        <p:xfrm>
          <a:off x="639886" y="1376358"/>
          <a:ext cx="10534453" cy="4404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5874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8D43CB-4528-5DD4-36BD-EF2A2F893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25" y="107220"/>
            <a:ext cx="11039575" cy="682576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INFRASTRUCTURE FUNDING AGREEMENTS (IFA)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CAFE0D1-1FAD-77A9-86DF-75CE7C25C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315220"/>
              </p:ext>
            </p:extLst>
          </p:nvPr>
        </p:nvGraphicFramePr>
        <p:xfrm>
          <a:off x="627186" y="1179290"/>
          <a:ext cx="10534456" cy="4291075"/>
        </p:xfrm>
        <a:graphic>
          <a:graphicData uri="http://schemas.openxmlformats.org/drawingml/2006/table">
            <a:tbl>
              <a:tblPr firstRow="1" bandRow="1"/>
              <a:tblGrid>
                <a:gridCol w="2233072">
                  <a:extLst>
                    <a:ext uri="{9D8B030D-6E8A-4147-A177-3AD203B41FA5}">
                      <a16:colId xmlns:a16="http://schemas.microsoft.com/office/drawing/2014/main" val="1865552927"/>
                    </a:ext>
                  </a:extLst>
                </a:gridCol>
                <a:gridCol w="2258681">
                  <a:extLst>
                    <a:ext uri="{9D8B030D-6E8A-4147-A177-3AD203B41FA5}">
                      <a16:colId xmlns:a16="http://schemas.microsoft.com/office/drawing/2014/main" val="341313966"/>
                    </a:ext>
                  </a:extLst>
                </a:gridCol>
                <a:gridCol w="1637089">
                  <a:extLst>
                    <a:ext uri="{9D8B030D-6E8A-4147-A177-3AD203B41FA5}">
                      <a16:colId xmlns:a16="http://schemas.microsoft.com/office/drawing/2014/main" val="2752276016"/>
                    </a:ext>
                  </a:extLst>
                </a:gridCol>
                <a:gridCol w="2789476">
                  <a:extLst>
                    <a:ext uri="{9D8B030D-6E8A-4147-A177-3AD203B41FA5}">
                      <a16:colId xmlns:a16="http://schemas.microsoft.com/office/drawing/2014/main" val="2913132149"/>
                    </a:ext>
                  </a:extLst>
                </a:gridCol>
                <a:gridCol w="1616138">
                  <a:extLst>
                    <a:ext uri="{9D8B030D-6E8A-4147-A177-3AD203B41FA5}">
                      <a16:colId xmlns:a16="http://schemas.microsoft.com/office/drawing/2014/main" val="2487460674"/>
                    </a:ext>
                  </a:extLst>
                </a:gridCol>
              </a:tblGrid>
              <a:tr h="85821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</a:t>
                      </a:r>
                      <a:r>
                        <a:rPr lang="en-US" sz="2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WorkSource</a:t>
                      </a:r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Seattle-King County PY22 Operating Budget</a:t>
                      </a:r>
                    </a:p>
                    <a:p>
                      <a:pPr algn="ctr" fontAlgn="ctr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(Oct 1, 2022 - Sept 30, 2023)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138294"/>
                  </a:ext>
                </a:extLst>
              </a:tr>
              <a:tr h="858215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>
                          <a:solidFill>
                            <a:srgbClr val="FFFFFF"/>
                          </a:solidFill>
                          <a:effectLst/>
                          <a:latin typeface="Sabon LT Std" panose="02020602060506020403" pitchFamily="18" charset="0"/>
                        </a:rPr>
                        <a:t> Infrastructure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>
                          <a:solidFill>
                            <a:srgbClr val="FFFFFF"/>
                          </a:solidFill>
                          <a:effectLst/>
                          <a:latin typeface="Sabon LT Std" panose="02020602060506020403" pitchFamily="18" charset="0"/>
                        </a:rPr>
                        <a:t> Career Services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>
                          <a:solidFill>
                            <a:srgbClr val="FFFFFF"/>
                          </a:solidFill>
                          <a:effectLst/>
                          <a:latin typeface="Sabon LT Std" panose="02020602060506020403" pitchFamily="18" charset="0"/>
                        </a:rPr>
                        <a:t> Other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>
                          <a:solidFill>
                            <a:srgbClr val="FFFFFF"/>
                          </a:solidFill>
                          <a:effectLst/>
                          <a:latin typeface="Sabon LT Std" panose="02020602060506020403" pitchFamily="18" charset="0"/>
                        </a:rPr>
                        <a:t> Totals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049873"/>
                  </a:ext>
                </a:extLst>
              </a:tr>
              <a:tr h="858215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1" i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Centers (AJC)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1" i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  7,842,817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025155"/>
                  </a:ext>
                </a:extLst>
              </a:tr>
              <a:tr h="858215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Auburn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 364,275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 3,228,500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  3,592,775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867347"/>
                  </a:ext>
                </a:extLst>
              </a:tr>
              <a:tr h="858215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North Seattle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 376,242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      3,873,800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  4,250,042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893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580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5E0A61-D0CF-B3E2-BD6D-3F2E45FE1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25" y="107220"/>
            <a:ext cx="11039575" cy="682576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INFRASTRUCTURE FUNDING AGREEMENTS (IFA)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E974AA0-1350-9936-4122-C4A8BDC4E4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66747"/>
              </p:ext>
            </p:extLst>
          </p:nvPr>
        </p:nvGraphicFramePr>
        <p:xfrm>
          <a:off x="627186" y="1348276"/>
          <a:ext cx="10534456" cy="425180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71976">
                  <a:extLst>
                    <a:ext uri="{9D8B030D-6E8A-4147-A177-3AD203B41FA5}">
                      <a16:colId xmlns:a16="http://schemas.microsoft.com/office/drawing/2014/main" val="4054945903"/>
                    </a:ext>
                  </a:extLst>
                </a:gridCol>
                <a:gridCol w="2054799">
                  <a:extLst>
                    <a:ext uri="{9D8B030D-6E8A-4147-A177-3AD203B41FA5}">
                      <a16:colId xmlns:a16="http://schemas.microsoft.com/office/drawing/2014/main" val="2506307532"/>
                    </a:ext>
                  </a:extLst>
                </a:gridCol>
                <a:gridCol w="2347818">
                  <a:extLst>
                    <a:ext uri="{9D8B030D-6E8A-4147-A177-3AD203B41FA5}">
                      <a16:colId xmlns:a16="http://schemas.microsoft.com/office/drawing/2014/main" val="3918600304"/>
                    </a:ext>
                  </a:extLst>
                </a:gridCol>
                <a:gridCol w="1999701">
                  <a:extLst>
                    <a:ext uri="{9D8B030D-6E8A-4147-A177-3AD203B41FA5}">
                      <a16:colId xmlns:a16="http://schemas.microsoft.com/office/drawing/2014/main" val="3541932218"/>
                    </a:ext>
                  </a:extLst>
                </a:gridCol>
                <a:gridCol w="2260162">
                  <a:extLst>
                    <a:ext uri="{9D8B030D-6E8A-4147-A177-3AD203B41FA5}">
                      <a16:colId xmlns:a16="http://schemas.microsoft.com/office/drawing/2014/main" val="3087614094"/>
                    </a:ext>
                  </a:extLst>
                </a:gridCol>
              </a:tblGrid>
              <a:tr h="66036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cap="none" spc="0">
                          <a:solidFill>
                            <a:schemeClr val="bg1"/>
                          </a:solidFill>
                          <a:effectLst/>
                          <a:latin typeface="Sabon LT Std" panose="02020602060506020403" pitchFamily="18" charset="0"/>
                        </a:rPr>
                        <a:t> </a:t>
                      </a:r>
                      <a:r>
                        <a:rPr lang="en-US" sz="2200" b="1" i="0" u="none" strike="noStrike" cap="none" spc="0" err="1">
                          <a:solidFill>
                            <a:schemeClr val="bg1"/>
                          </a:solidFill>
                          <a:effectLst/>
                          <a:latin typeface="Sabon LT Std" panose="02020602060506020403" pitchFamily="18" charset="0"/>
                        </a:rPr>
                        <a:t>WorkSource</a:t>
                      </a:r>
                      <a:r>
                        <a:rPr lang="en-US" sz="2200" b="1" i="0" u="none" strike="noStrike" cap="none" spc="0">
                          <a:solidFill>
                            <a:schemeClr val="bg1"/>
                          </a:solidFill>
                          <a:effectLst/>
                          <a:latin typeface="Sabon LT Std" panose="02020602060506020403" pitchFamily="18" charset="0"/>
                        </a:rPr>
                        <a:t> Seattle-King County PY22 Operating Budget (Oct 1, 2022 to Sept 30, 2023) </a:t>
                      </a:r>
                    </a:p>
                  </a:txBody>
                  <a:tcPr marL="100979" marR="72128" marT="144255" marB="144255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395006"/>
                  </a:ext>
                </a:extLst>
              </a:tr>
              <a:tr h="470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 </a:t>
                      </a:r>
                    </a:p>
                  </a:txBody>
                  <a:tcPr marL="100979" marR="72128" marT="0" marB="14425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Infrastructure </a:t>
                      </a:r>
                    </a:p>
                  </a:txBody>
                  <a:tcPr marL="100979" marR="72128" marT="0" marB="14425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Career Services </a:t>
                      </a:r>
                    </a:p>
                  </a:txBody>
                  <a:tcPr marL="100979" marR="72128" marT="0" marB="14425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Other </a:t>
                      </a:r>
                    </a:p>
                  </a:txBody>
                  <a:tcPr marL="100979" marR="72128" marT="0" marB="14425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Totals </a:t>
                      </a:r>
                    </a:p>
                  </a:txBody>
                  <a:tcPr marL="100979" marR="72128" marT="0" marB="14425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0302454"/>
                  </a:ext>
                </a:extLst>
              </a:tr>
              <a:tr h="470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</a:t>
                      </a:r>
                      <a:r>
                        <a:rPr lang="en-US" sz="19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Affiliates </a:t>
                      </a:r>
                    </a:p>
                  </a:txBody>
                  <a:tcPr marL="100979" marR="72128" marT="0" marB="14425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cap="none" spc="0">
                        <a:solidFill>
                          <a:schemeClr val="tx1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100979" marR="72128" marT="0" marB="14425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cap="none" spc="0">
                        <a:solidFill>
                          <a:schemeClr val="tx1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100979" marR="72128" marT="0" marB="14425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cap="none" spc="0">
                        <a:solidFill>
                          <a:schemeClr val="tx1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100979" marR="72128" marT="0" marB="14425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     11,418,990.00 </a:t>
                      </a:r>
                    </a:p>
                  </a:txBody>
                  <a:tcPr marL="100979" marR="72128" marT="0" marB="14425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503440"/>
                  </a:ext>
                </a:extLst>
              </a:tr>
              <a:tr h="470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Downtown  </a:t>
                      </a:r>
                    </a:p>
                  </a:txBody>
                  <a:tcPr marL="100979" marR="72128" marT="0" marB="14425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       148,030.00 </a:t>
                      </a:r>
                    </a:p>
                  </a:txBody>
                  <a:tcPr marL="100979" marR="72128" marT="0" marB="14425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570,000.00 </a:t>
                      </a:r>
                    </a:p>
                  </a:txBody>
                  <a:tcPr marL="100979" marR="72128" marT="0" marB="14425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      101,626.00 </a:t>
                      </a:r>
                    </a:p>
                  </a:txBody>
                  <a:tcPr marL="100979" marR="72128" marT="0" marB="14425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          819,656.00 </a:t>
                      </a:r>
                    </a:p>
                  </a:txBody>
                  <a:tcPr marL="100979" marR="72128" marT="0" marB="14425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213276"/>
                  </a:ext>
                </a:extLst>
              </a:tr>
              <a:tr h="470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Rainier  </a:t>
                      </a:r>
                    </a:p>
                  </a:txBody>
                  <a:tcPr marL="100979" marR="72128" marT="0" marB="14425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      555,020.00 </a:t>
                      </a:r>
                    </a:p>
                  </a:txBody>
                  <a:tcPr marL="100979" marR="72128" marT="0" marB="14425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         2,133,750.00 </a:t>
                      </a:r>
                    </a:p>
                  </a:txBody>
                  <a:tcPr marL="100979" marR="72128" marT="0" marB="14425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    -   </a:t>
                      </a:r>
                    </a:p>
                  </a:txBody>
                  <a:tcPr marL="100979" marR="72128" marT="0" marB="14425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       2,688,770.00 </a:t>
                      </a:r>
                    </a:p>
                  </a:txBody>
                  <a:tcPr marL="100979" marR="72128" marT="0" marB="14425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573375"/>
                  </a:ext>
                </a:extLst>
              </a:tr>
              <a:tr h="470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Redmond  </a:t>
                      </a:r>
                    </a:p>
                  </a:txBody>
                  <a:tcPr marL="100979" marR="72128" marT="0" marB="14425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      476,503.00 </a:t>
                      </a:r>
                    </a:p>
                  </a:txBody>
                  <a:tcPr marL="100979" marR="72128" marT="0" marB="14425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         2,239,500.00 </a:t>
                      </a:r>
                    </a:p>
                  </a:txBody>
                  <a:tcPr marL="100979" marR="72128" marT="0" marB="14425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    -   </a:t>
                      </a:r>
                    </a:p>
                  </a:txBody>
                  <a:tcPr marL="100979" marR="72128" marT="0" marB="14425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       2,716,003.00 </a:t>
                      </a:r>
                    </a:p>
                  </a:txBody>
                  <a:tcPr marL="100979" marR="72128" marT="0" marB="14425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381206"/>
                  </a:ext>
                </a:extLst>
              </a:tr>
              <a:tr h="470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South Seattle </a:t>
                      </a:r>
                    </a:p>
                  </a:txBody>
                  <a:tcPr marL="100979" marR="72128" marT="0" marB="14425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        65,243.00 </a:t>
                      </a:r>
                    </a:p>
                  </a:txBody>
                  <a:tcPr marL="100979" marR="72128" marT="0" marB="14425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350,000.00 </a:t>
                      </a:r>
                    </a:p>
                  </a:txBody>
                  <a:tcPr marL="100979" marR="72128" marT="0" marB="14425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        50,568.00 </a:t>
                      </a:r>
                    </a:p>
                  </a:txBody>
                  <a:tcPr marL="100979" marR="72128" marT="0" marB="14425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          465,811.00 </a:t>
                      </a:r>
                    </a:p>
                  </a:txBody>
                  <a:tcPr marL="100979" marR="72128" marT="0" marB="14425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118085"/>
                  </a:ext>
                </a:extLst>
              </a:tr>
              <a:tr h="470391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Tukwila </a:t>
                      </a:r>
                    </a:p>
                  </a:txBody>
                  <a:tcPr marL="100979" marR="72128" marT="0" marB="14425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     395,000.00 </a:t>
                      </a:r>
                    </a:p>
                  </a:txBody>
                  <a:tcPr marL="100979" marR="72128" marT="0" marB="14425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        4,133,750.00 </a:t>
                      </a:r>
                    </a:p>
                  </a:txBody>
                  <a:tcPr marL="100979" marR="72128" marT="0" marB="14425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      200,000.00 </a:t>
                      </a:r>
                    </a:p>
                  </a:txBody>
                  <a:tcPr marL="100979" marR="72128" marT="0" marB="14425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       4,728,750.00 </a:t>
                      </a:r>
                    </a:p>
                  </a:txBody>
                  <a:tcPr marL="100979" marR="72128" marT="0" marB="14425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920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286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4E2B38-50CF-B0CC-3D2A-95177A242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25" y="107220"/>
            <a:ext cx="11039575" cy="682576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INFRASTRUCTURE FUNDING AGREEMENTS (IFA)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E8CA981-AB49-39F6-53A6-BAD8569EF4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315497"/>
              </p:ext>
            </p:extLst>
          </p:nvPr>
        </p:nvGraphicFramePr>
        <p:xfrm>
          <a:off x="1103262" y="1020758"/>
          <a:ext cx="9461500" cy="531653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667402">
                  <a:extLst>
                    <a:ext uri="{9D8B030D-6E8A-4147-A177-3AD203B41FA5}">
                      <a16:colId xmlns:a16="http://schemas.microsoft.com/office/drawing/2014/main" val="3314298688"/>
                    </a:ext>
                  </a:extLst>
                </a:gridCol>
                <a:gridCol w="1312121">
                  <a:extLst>
                    <a:ext uri="{9D8B030D-6E8A-4147-A177-3AD203B41FA5}">
                      <a16:colId xmlns:a16="http://schemas.microsoft.com/office/drawing/2014/main" val="2086256780"/>
                    </a:ext>
                  </a:extLst>
                </a:gridCol>
                <a:gridCol w="1406131">
                  <a:extLst>
                    <a:ext uri="{9D8B030D-6E8A-4147-A177-3AD203B41FA5}">
                      <a16:colId xmlns:a16="http://schemas.microsoft.com/office/drawing/2014/main" val="2023889180"/>
                    </a:ext>
                  </a:extLst>
                </a:gridCol>
                <a:gridCol w="989799">
                  <a:extLst>
                    <a:ext uri="{9D8B030D-6E8A-4147-A177-3AD203B41FA5}">
                      <a16:colId xmlns:a16="http://schemas.microsoft.com/office/drawing/2014/main" val="1736291111"/>
                    </a:ext>
                  </a:extLst>
                </a:gridCol>
                <a:gridCol w="1086047">
                  <a:extLst>
                    <a:ext uri="{9D8B030D-6E8A-4147-A177-3AD203B41FA5}">
                      <a16:colId xmlns:a16="http://schemas.microsoft.com/office/drawing/2014/main" val="354106975"/>
                    </a:ext>
                  </a:extLst>
                </a:gridCol>
              </a:tblGrid>
              <a:tr h="17105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Sabon LT Std" panose="02020602060506020403" pitchFamily="18" charset="0"/>
                        </a:rPr>
                        <a:t> </a:t>
                      </a:r>
                      <a:r>
                        <a:rPr lang="en-US" sz="1100" b="1" u="none" strike="noStrike" dirty="0" err="1">
                          <a:solidFill>
                            <a:schemeClr val="bg1"/>
                          </a:solidFill>
                          <a:effectLst/>
                          <a:latin typeface="Sabon LT Std" panose="02020602060506020403" pitchFamily="18" charset="0"/>
                        </a:rPr>
                        <a:t>WorkSource</a:t>
                      </a:r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Sabon LT Std" panose="02020602060506020403" pitchFamily="18" charset="0"/>
                        </a:rPr>
                        <a:t> Seattle-King County PY22 Operating Budget (Oct 1, 2022 to Sept 30,  2023) 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223326"/>
                  </a:ext>
                </a:extLst>
              </a:tr>
              <a:tr h="184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</a:t>
                      </a:r>
                      <a:r>
                        <a:rPr lang="en-US" sz="1100" b="1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Connection Sites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Infrastructure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Career Services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Other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</a:t>
                      </a:r>
                      <a:r>
                        <a:rPr lang="en-US" sz="1100" b="1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363,958.00</a:t>
                      </a: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76654234"/>
                  </a:ext>
                </a:extLst>
              </a:tr>
              <a:tr h="171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Bellevue College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17,550.00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3,770.00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  -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21,320.00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69405786"/>
                  </a:ext>
                </a:extLst>
              </a:tr>
              <a:tr h="171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Cascadia College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1,440.00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1,813.50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255.00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3,508.50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00952526"/>
                  </a:ext>
                </a:extLst>
              </a:tr>
              <a:tr h="171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Highline College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 765.00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6,026.75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  -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6,791.75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53513841"/>
                  </a:ext>
                </a:extLst>
              </a:tr>
              <a:tr h="171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Green River College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   64.25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12,382.75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  -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12,447.00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9203573"/>
                  </a:ext>
                </a:extLst>
              </a:tr>
              <a:tr h="171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Lake WA Institute of Technology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 843.75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5,872.25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443.75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7,159.75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1598974"/>
                  </a:ext>
                </a:extLst>
              </a:tr>
              <a:tr h="171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Renton Technical College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18,212.50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1,357.75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3,797.50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23,367.75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08639041"/>
                  </a:ext>
                </a:extLst>
              </a:tr>
              <a:tr h="171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Seattle Central College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 894.00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4,590.50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  -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5,484.50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76994667"/>
                  </a:ext>
                </a:extLst>
              </a:tr>
              <a:tr h="171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Shoreline College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2,801.00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10,269.50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125.00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13,195.50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08684855"/>
                  </a:ext>
                </a:extLst>
              </a:tr>
              <a:tr h="171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South Seattle College Georgetown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10,983.75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3,495.75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  -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14,479.50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81133556"/>
                  </a:ext>
                </a:extLst>
              </a:tr>
              <a:tr h="171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Children's Home Society of WA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 554.25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      41.50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549.50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1,145.25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55124553"/>
                  </a:ext>
                </a:extLst>
              </a:tr>
              <a:tr h="171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Downtown Emergency Service Center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1,700.00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    856.00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  -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2,556.00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43315341"/>
                  </a:ext>
                </a:extLst>
              </a:tr>
              <a:tr h="171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Hopelink (Bellevue, Carnation, Kirkland, Redmond, Shoreline)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3,468.75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5,980.00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2,220.50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11,669.25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19936757"/>
                  </a:ext>
                </a:extLst>
              </a:tr>
              <a:tr h="171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IKRON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 489.00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    141.25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  -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630.25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21282790"/>
                  </a:ext>
                </a:extLst>
              </a:tr>
              <a:tr h="171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King County Community Corrections Div.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 125.00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21,250.00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  -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21,375.00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8059209"/>
                  </a:ext>
                </a:extLst>
              </a:tr>
              <a:tr h="171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King County Library (5 Sites)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4,199.50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18,939.75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  -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23,139.25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74713764"/>
                  </a:ext>
                </a:extLst>
              </a:tr>
              <a:tr h="171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Lifelong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2,456.25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17,033.75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626.75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20,116.75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23794317"/>
                  </a:ext>
                </a:extLst>
              </a:tr>
              <a:tr h="171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Millionair Club Charity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8,700.00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2,812.50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218.75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11,731.25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80418878"/>
                  </a:ext>
                </a:extLst>
              </a:tr>
              <a:tr h="171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Multi-Service Center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3,649.75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            -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327.00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3,976.75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63410921"/>
                  </a:ext>
                </a:extLst>
              </a:tr>
              <a:tr h="171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Neighborhood House - Birch Creek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 731.50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5,577.25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  -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6,308.75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33320095"/>
                  </a:ext>
                </a:extLst>
              </a:tr>
              <a:tr h="171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Neighborhood House - HighPoint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1,574.00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3,849.50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  -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5,423.50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40182771"/>
                  </a:ext>
                </a:extLst>
              </a:tr>
              <a:tr h="171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Neighborhood House - Kent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1,582.00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12,631.00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  -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14,213.00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78063318"/>
                  </a:ext>
                </a:extLst>
              </a:tr>
              <a:tr h="171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Puget Sound Training Center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14,362.25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8,946.75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  -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23,309.00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77413216"/>
                  </a:ext>
                </a:extLst>
              </a:tr>
              <a:tr h="171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Refugee Women's Alliance-ReWA (MLK, SeaTac)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1,192.00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17,921.00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2,734.00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21,847.00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42656059"/>
                  </a:ext>
                </a:extLst>
              </a:tr>
              <a:tr h="171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Seattle Goodwill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15,023.75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10,397.50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  -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25,421.25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47726875"/>
                  </a:ext>
                </a:extLst>
              </a:tr>
              <a:tr h="171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Seattle Housing Authority - New Holly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 737.50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3,087.50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250.00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4,075.00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4181155"/>
                  </a:ext>
                </a:extLst>
              </a:tr>
              <a:tr h="171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Seattle Public Library (Ballard)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 734.88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7,487.75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  -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8,222.63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81603266"/>
                  </a:ext>
                </a:extLst>
              </a:tr>
              <a:tr h="171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Seattle Public Library (Central)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1,900.50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14,975.50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  -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16,876.00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29425543"/>
                  </a:ext>
                </a:extLst>
              </a:tr>
              <a:tr h="171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Washington Talking Books and Braille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 730.75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    468.00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  -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1,198.75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12162862"/>
                  </a:ext>
                </a:extLst>
              </a:tr>
              <a:tr h="171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YWCA Learning Center - Greenbridge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            -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        22,679.13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10,290.00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Sabon LT Std" panose="02020602060506020403" pitchFamily="18" charset="0"/>
                        </a:rPr>
                        <a:t>    32,969.13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Sabon LT Std" panose="020206020605060204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38500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953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542635A-843E-0DFC-B0F0-06BDFA47B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25" y="107220"/>
            <a:ext cx="11039575" cy="682576"/>
          </a:xfrm>
        </p:spPr>
        <p:txBody>
          <a:bodyPr anchor="ctr">
            <a:normAutofit/>
          </a:bodyPr>
          <a:lstStyle/>
          <a:p>
            <a:r>
              <a:rPr lang="en-US" sz="3600" dirty="0"/>
              <a:t>Infrastructure Funding Agreements (IFA)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6724CB4-0315-C962-82FB-5D8237B85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913940"/>
              </p:ext>
            </p:extLst>
          </p:nvPr>
        </p:nvGraphicFramePr>
        <p:xfrm>
          <a:off x="627186" y="1325976"/>
          <a:ext cx="10534455" cy="3997706"/>
        </p:xfrm>
        <a:graphic>
          <a:graphicData uri="http://schemas.openxmlformats.org/drawingml/2006/table">
            <a:tbl>
              <a:tblPr firstRow="1" bandRow="1">
                <a:solidFill>
                  <a:srgbClr val="F2F2F2">
                    <a:alpha val="45098"/>
                  </a:srgbClr>
                </a:solidFill>
              </a:tblPr>
              <a:tblGrid>
                <a:gridCol w="3324532">
                  <a:extLst>
                    <a:ext uri="{9D8B030D-6E8A-4147-A177-3AD203B41FA5}">
                      <a16:colId xmlns:a16="http://schemas.microsoft.com/office/drawing/2014/main" val="2351472764"/>
                    </a:ext>
                  </a:extLst>
                </a:gridCol>
                <a:gridCol w="2378459">
                  <a:extLst>
                    <a:ext uri="{9D8B030D-6E8A-4147-A177-3AD203B41FA5}">
                      <a16:colId xmlns:a16="http://schemas.microsoft.com/office/drawing/2014/main" val="2680781933"/>
                    </a:ext>
                  </a:extLst>
                </a:gridCol>
                <a:gridCol w="1407803">
                  <a:extLst>
                    <a:ext uri="{9D8B030D-6E8A-4147-A177-3AD203B41FA5}">
                      <a16:colId xmlns:a16="http://schemas.microsoft.com/office/drawing/2014/main" val="3872113218"/>
                    </a:ext>
                  </a:extLst>
                </a:gridCol>
                <a:gridCol w="3423661">
                  <a:extLst>
                    <a:ext uri="{9D8B030D-6E8A-4147-A177-3AD203B41FA5}">
                      <a16:colId xmlns:a16="http://schemas.microsoft.com/office/drawing/2014/main" val="3513181064"/>
                    </a:ext>
                  </a:extLst>
                </a:gridCol>
              </a:tblGrid>
              <a:tr h="4859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Sabon LT Std" panose="02020602060506020403" pitchFamily="18" charset="0"/>
                        </a:rPr>
                        <a:t>Center</a:t>
                      </a:r>
                    </a:p>
                  </a:txBody>
                  <a:tcPr marL="9400" marR="9400" marT="13536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Sabon LT Std" panose="02020602060506020403" pitchFamily="18" charset="0"/>
                        </a:rPr>
                        <a:t> Budget </a:t>
                      </a:r>
                    </a:p>
                  </a:txBody>
                  <a:tcPr marL="9400" marR="9400" marT="13536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Sabon LT Std" panose="02020602060506020403" pitchFamily="18" charset="0"/>
                        </a:rPr>
                        <a:t>FTE</a:t>
                      </a:r>
                    </a:p>
                  </a:txBody>
                  <a:tcPr marL="9400" marR="9400" marT="13536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Sabon LT Std" panose="02020602060506020403" pitchFamily="18" charset="0"/>
                        </a:rPr>
                        <a:t>Annual Cost Per Seat</a:t>
                      </a:r>
                    </a:p>
                  </a:txBody>
                  <a:tcPr marL="9400" marR="9400" marT="13536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860316"/>
                  </a:ext>
                </a:extLst>
              </a:tr>
              <a:tr h="438973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Auburn</a:t>
                      </a:r>
                    </a:p>
                  </a:txBody>
                  <a:tcPr marL="9400" marR="9400" marT="13536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    218,926.00 </a:t>
                      </a:r>
                    </a:p>
                  </a:txBody>
                  <a:tcPr marL="9400" marR="9400" marT="13536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32.285</a:t>
                      </a:r>
                    </a:p>
                  </a:txBody>
                  <a:tcPr marL="9400" marR="9400" marT="13536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   6,781.04 </a:t>
                      </a:r>
                    </a:p>
                  </a:txBody>
                  <a:tcPr marL="9400" marR="9400" marT="13536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647602"/>
                  </a:ext>
                </a:extLst>
              </a:tr>
              <a:tr h="438973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North Seattle College</a:t>
                      </a:r>
                    </a:p>
                  </a:txBody>
                  <a:tcPr marL="9400" marR="9400" marT="13536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    280,079.00 </a:t>
                      </a:r>
                    </a:p>
                  </a:txBody>
                  <a:tcPr marL="9400" marR="9400" marT="13536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19</a:t>
                      </a:r>
                    </a:p>
                  </a:txBody>
                  <a:tcPr marL="9400" marR="9400" marT="13536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 14,741.00 </a:t>
                      </a:r>
                    </a:p>
                  </a:txBody>
                  <a:tcPr marL="9400" marR="9400" marT="13536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368154"/>
                  </a:ext>
                </a:extLst>
              </a:tr>
              <a:tr h="438973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Rainier</a:t>
                      </a:r>
                    </a:p>
                  </a:txBody>
                  <a:tcPr marL="9400" marR="9400" marT="13536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    555,020.00 </a:t>
                      </a:r>
                    </a:p>
                  </a:txBody>
                  <a:tcPr marL="9400" marR="9400" marT="13536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21.3375</a:t>
                      </a:r>
                    </a:p>
                  </a:txBody>
                  <a:tcPr marL="9400" marR="9400" marT="13536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 26,011.48 </a:t>
                      </a:r>
                    </a:p>
                  </a:txBody>
                  <a:tcPr marL="9400" marR="9400" marT="13536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82529"/>
                  </a:ext>
                </a:extLst>
              </a:tr>
              <a:tr h="438973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Redmond</a:t>
                      </a:r>
                    </a:p>
                  </a:txBody>
                  <a:tcPr marL="9400" marR="9400" marT="13536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    476,503.00 </a:t>
                      </a:r>
                    </a:p>
                  </a:txBody>
                  <a:tcPr marL="9400" marR="9400" marT="13536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22.395</a:t>
                      </a:r>
                    </a:p>
                  </a:txBody>
                  <a:tcPr marL="9400" marR="9400" marT="13536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 21,277.20 </a:t>
                      </a:r>
                    </a:p>
                  </a:txBody>
                  <a:tcPr marL="9400" marR="9400" marT="13536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865071"/>
                  </a:ext>
                </a:extLst>
              </a:tr>
              <a:tr h="438973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South Seattle College</a:t>
                      </a:r>
                    </a:p>
                  </a:txBody>
                  <a:tcPr marL="9400" marR="9400" marT="13536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      50,568.00 </a:t>
                      </a:r>
                    </a:p>
                  </a:txBody>
                  <a:tcPr marL="9400" marR="9400" marT="13536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3.5</a:t>
                      </a:r>
                    </a:p>
                  </a:txBody>
                  <a:tcPr marL="9400" marR="9400" marT="13536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 14,448.00 </a:t>
                      </a:r>
                    </a:p>
                  </a:txBody>
                  <a:tcPr marL="9400" marR="9400" marT="13536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962391"/>
                  </a:ext>
                </a:extLst>
              </a:tr>
              <a:tr h="438973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Tukwila</a:t>
                      </a:r>
                    </a:p>
                  </a:txBody>
                  <a:tcPr marL="9400" marR="9400" marT="13536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    595,000.00 </a:t>
                      </a:r>
                    </a:p>
                  </a:txBody>
                  <a:tcPr marL="9400" marR="9400" marT="13536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41.3375</a:t>
                      </a:r>
                    </a:p>
                  </a:txBody>
                  <a:tcPr marL="9400" marR="9400" marT="13536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 14,393.71 </a:t>
                      </a:r>
                    </a:p>
                  </a:txBody>
                  <a:tcPr marL="9400" marR="9400" marT="13536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82051"/>
                  </a:ext>
                </a:extLst>
              </a:tr>
              <a:tr h="438973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YWCA</a:t>
                      </a:r>
                    </a:p>
                  </a:txBody>
                  <a:tcPr marL="9400" marR="9400" marT="13536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    249,756.00 </a:t>
                      </a:r>
                    </a:p>
                  </a:txBody>
                  <a:tcPr marL="9400" marR="9400" marT="13536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5.7</a:t>
                      </a:r>
                    </a:p>
                  </a:txBody>
                  <a:tcPr marL="9400" marR="9400" marT="13536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 43,816.84 </a:t>
                      </a:r>
                    </a:p>
                  </a:txBody>
                  <a:tcPr marL="9400" marR="9400" marT="13536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474215"/>
                  </a:ext>
                </a:extLst>
              </a:tr>
              <a:tr h="438973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Total </a:t>
                      </a:r>
                    </a:p>
                  </a:txBody>
                  <a:tcPr marL="9400" marR="9400" marT="13536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 2,425,852.00 </a:t>
                      </a:r>
                    </a:p>
                  </a:txBody>
                  <a:tcPr marL="9400" marR="9400" marT="13536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145.555</a:t>
                      </a:r>
                    </a:p>
                  </a:txBody>
                  <a:tcPr marL="9400" marR="9400" marT="13536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</a:rPr>
                        <a:t>  16,666.22 </a:t>
                      </a:r>
                    </a:p>
                  </a:txBody>
                  <a:tcPr marL="9400" marR="9400" marT="13536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428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021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306E0-F79C-1E3F-B51A-4B566AB36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UPDATE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192547-84A2-8672-8394-E0A7E99318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Marie Kurose, WDC CEO</a:t>
            </a:r>
          </a:p>
        </p:txBody>
      </p:sp>
    </p:spTree>
    <p:extLst>
      <p:ext uri="{BB962C8B-B14F-4D97-AF65-F5344CB8AC3E}">
        <p14:creationId xmlns:p14="http://schemas.microsoft.com/office/powerpoint/2010/main" val="3266744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18142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14225" y="850040"/>
            <a:ext cx="10835005" cy="0"/>
          </a:xfrm>
          <a:custGeom>
            <a:avLst/>
            <a:gdLst/>
            <a:ahLst/>
            <a:cxnLst/>
            <a:rect l="l" t="t" r="r" b="b"/>
            <a:pathLst>
              <a:path w="10835005">
                <a:moveTo>
                  <a:pt x="0" y="0"/>
                </a:moveTo>
                <a:lnTo>
                  <a:pt x="10834421" y="1"/>
                </a:lnTo>
              </a:path>
            </a:pathLst>
          </a:custGeom>
          <a:ln w="19050">
            <a:solidFill>
              <a:srgbClr val="71A3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4500" y="629503"/>
            <a:ext cx="443273" cy="44327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AGENDA</a:t>
            </a:r>
            <a:endParaRPr sz="4000" dirty="0"/>
          </a:p>
        </p:txBody>
      </p:sp>
      <p:sp>
        <p:nvSpPr>
          <p:cNvPr id="8" name="object 8"/>
          <p:cNvSpPr txBox="1"/>
          <p:nvPr/>
        </p:nvSpPr>
        <p:spPr>
          <a:xfrm>
            <a:off x="392965" y="1187534"/>
            <a:ext cx="3602565" cy="448841"/>
          </a:xfrm>
          <a:prstGeom prst="rect">
            <a:avLst/>
          </a:prstGeom>
          <a:noFill/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Sabon LT Std"/>
                <a:cs typeface="Sabon LT Std"/>
              </a:rPr>
              <a:t>Review</a:t>
            </a:r>
            <a:r>
              <a:rPr sz="2800" spc="-35" dirty="0">
                <a:latin typeface="Sabon LT Std"/>
                <a:cs typeface="Sabon LT Std"/>
              </a:rPr>
              <a:t> </a:t>
            </a:r>
            <a:r>
              <a:rPr sz="2800" dirty="0">
                <a:latin typeface="Sabon LT Std"/>
                <a:cs typeface="Sabon LT Std"/>
              </a:rPr>
              <a:t>draft </a:t>
            </a:r>
            <a:r>
              <a:rPr sz="2800" spc="-765" dirty="0">
                <a:latin typeface="Sabon LT Std"/>
                <a:cs typeface="Sabon LT Std"/>
              </a:rPr>
              <a:t> </a:t>
            </a:r>
            <a:r>
              <a:rPr sz="2800" dirty="0">
                <a:latin typeface="Sabon LT Std"/>
                <a:cs typeface="Sabon LT Std"/>
              </a:rPr>
              <a:t>agenda</a:t>
            </a:r>
            <a:endParaRPr lang="en-US" sz="2800" dirty="0">
              <a:latin typeface="Sabon LT Std"/>
              <a:cs typeface="Sabon LT St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5321E-272D-AAAF-7159-F27B7152BB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48" t="29814" r="9563" b="6104"/>
          <a:stretch/>
        </p:blipFill>
        <p:spPr>
          <a:xfrm>
            <a:off x="6298492" y="910285"/>
            <a:ext cx="5055308" cy="550252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6EFA7-7523-0BDB-7278-BF6BB5812D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4056" y="1676330"/>
            <a:ext cx="10783887" cy="985838"/>
          </a:xfrm>
        </p:spPr>
        <p:txBody>
          <a:bodyPr/>
          <a:lstStyle/>
          <a:p>
            <a:r>
              <a:rPr lang="en-US" dirty="0"/>
              <a:t>GRANTS FUNDING UPDATE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ECCD7DF-2B6C-3437-FE42-FD4D01089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394129"/>
              </p:ext>
            </p:extLst>
          </p:nvPr>
        </p:nvGraphicFramePr>
        <p:xfrm>
          <a:off x="704483" y="2662168"/>
          <a:ext cx="1078346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9981">
                  <a:extLst>
                    <a:ext uri="{9D8B030D-6E8A-4147-A177-3AD203B41FA5}">
                      <a16:colId xmlns:a16="http://schemas.microsoft.com/office/drawing/2014/main" val="3619235402"/>
                    </a:ext>
                  </a:extLst>
                </a:gridCol>
                <a:gridCol w="2903456">
                  <a:extLst>
                    <a:ext uri="{9D8B030D-6E8A-4147-A177-3AD203B41FA5}">
                      <a16:colId xmlns:a16="http://schemas.microsoft.com/office/drawing/2014/main" val="3478230953"/>
                    </a:ext>
                  </a:extLst>
                </a:gridCol>
                <a:gridCol w="1744158">
                  <a:extLst>
                    <a:ext uri="{9D8B030D-6E8A-4147-A177-3AD203B41FA5}">
                      <a16:colId xmlns:a16="http://schemas.microsoft.com/office/drawing/2014/main" val="3084116432"/>
                    </a:ext>
                  </a:extLst>
                </a:gridCol>
                <a:gridCol w="2695865">
                  <a:extLst>
                    <a:ext uri="{9D8B030D-6E8A-4147-A177-3AD203B41FA5}">
                      <a16:colId xmlns:a16="http://schemas.microsoft.com/office/drawing/2014/main" val="34442916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403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Sabon LT Std" panose="02020602060506020403" pitchFamily="18" charset="0"/>
                        </a:rPr>
                        <a:t>Bill and Melinda Gates Foundation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Sabon LT Std" panose="02020602060506020403" pitchFamily="18" charset="0"/>
                        </a:rPr>
                        <a:t>General Operating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Sabon LT Std" panose="02020602060506020403" pitchFamily="18" charset="0"/>
                        </a:rPr>
                        <a:t>$300,000</a:t>
                      </a:r>
                    </a:p>
                    <a:p>
                      <a:r>
                        <a:rPr lang="en-US" sz="1800" dirty="0">
                          <a:latin typeface="Sabon LT Std" panose="02020602060506020403" pitchFamily="18" charset="0"/>
                        </a:rPr>
                        <a:t>($100k/year)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Sabon LT Std" panose="02020602060506020403" pitchFamily="18" charset="0"/>
                        </a:rPr>
                        <a:t>10/2022 – 9/2025 (3 years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210063"/>
                  </a:ext>
                </a:extLst>
              </a:tr>
              <a:tr h="272435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Sabon LT Std" panose="02020602060506020403" pitchFamily="18" charset="0"/>
                        </a:rPr>
                        <a:t>State Dept of Commerce </a:t>
                      </a:r>
                      <a:endParaRPr lang="en-US" sz="1800" dirty="0">
                        <a:latin typeface="Sabon LT Std" panose="02020602060506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Sabon LT Std" panose="02020602060506020403" pitchFamily="18" charset="0"/>
                        </a:rPr>
                        <a:t>Digital Navigator</a:t>
                      </a:r>
                      <a:endParaRPr lang="en-US" sz="1800" dirty="0">
                        <a:latin typeface="Sabon LT Std" panose="02020602060506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Sabon LT Std" panose="02020602060506020403" pitchFamily="18" charset="0"/>
                        </a:rPr>
                        <a:t>$988,505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Sabon LT Std" panose="02020602060506020403" pitchFamily="18" charset="0"/>
                        </a:rPr>
                        <a:t>10/2022 – 6/2023</a:t>
                      </a:r>
                      <a:endParaRPr lang="en-US" sz="1800" dirty="0">
                        <a:latin typeface="Sabon LT Std" panose="02020602060506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409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Sabon LT Std" panose="02020602060506020403" pitchFamily="18" charset="0"/>
                        </a:rPr>
                        <a:t>Department of Labor</a:t>
                      </a:r>
                    </a:p>
                    <a:p>
                      <a:r>
                        <a:rPr lang="en-US" sz="1800" dirty="0">
                          <a:latin typeface="Sabon LT Std" panose="02020602060506020403" pitchFamily="18" charset="0"/>
                        </a:rPr>
                        <a:t>National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Sabon LT Std" panose="02020602060506020403" pitchFamily="18" charset="0"/>
                        </a:rPr>
                        <a:t>QUEST</a:t>
                      </a:r>
                    </a:p>
                    <a:p>
                      <a:r>
                        <a:rPr lang="en-US" sz="1800" b="0" dirty="0">
                          <a:latin typeface="Sabon LT Std" panose="02020602060506020403" pitchFamily="18" charset="0"/>
                        </a:rPr>
                        <a:t>Quality Jobs Equity Strategy and Training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Sabon LT Std" panose="02020602060506020403" pitchFamily="18" charset="0"/>
                        </a:rPr>
                        <a:t>$3,189,231</a:t>
                      </a:r>
                      <a:endParaRPr lang="en-US" sz="1800" dirty="0">
                        <a:latin typeface="Sabon LT Std" panose="02020602060506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Sabon LT Std" panose="02020602060506020403" pitchFamily="18" charset="0"/>
                        </a:rPr>
                        <a:t>11/2022- 9/2024 </a:t>
                      </a:r>
                      <a:endParaRPr lang="en-US" sz="1800" dirty="0">
                        <a:latin typeface="Sabon LT Std" panose="02020602060506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609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088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28243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3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5" name="Google Shape;3155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rebuchet MS"/>
              <a:buNone/>
            </a:pPr>
            <a:r>
              <a:rPr lang="en-US" b="1" dirty="0">
                <a:solidFill>
                  <a:srgbClr val="343433"/>
                </a:solidFill>
                <a:sym typeface="Trebuchet MS"/>
              </a:rPr>
              <a:t>DIGITAL NAVIGATOR GRANT</a:t>
            </a:r>
            <a:endParaRPr lang="en-US" dirty="0">
              <a:solidFill>
                <a:srgbClr val="343433"/>
              </a:solidFill>
            </a:endParaRPr>
          </a:p>
        </p:txBody>
      </p:sp>
      <p:sp>
        <p:nvSpPr>
          <p:cNvPr id="3156" name="Google Shape;3156;p49"/>
          <p:cNvSpPr txBox="1">
            <a:spLocks noGrp="1"/>
          </p:cNvSpPr>
          <p:nvPr>
            <p:ph type="body" idx="1"/>
          </p:nvPr>
        </p:nvSpPr>
        <p:spPr>
          <a:xfrm>
            <a:off x="831850" y="4763915"/>
            <a:ext cx="10515600" cy="646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ym typeface="Trebuchet MS"/>
              </a:rPr>
              <a:t>Marisol Tapia Hopper</a:t>
            </a:r>
            <a:r>
              <a:rPr lang="en-US" dirty="0">
                <a:latin typeface="Trade Gothic LT Std" pitchFamily="2" charset="0"/>
                <a:sym typeface="Trebuchet MS"/>
              </a:rPr>
              <a:t>, WDC Project Manager</a:t>
            </a:r>
            <a:endParaRPr lang="en-US" dirty="0"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909170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1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3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4" name="Google Shape;3264;p59"/>
          <p:cNvSpPr/>
          <p:nvPr/>
        </p:nvSpPr>
        <p:spPr>
          <a:xfrm>
            <a:off x="268204" y="224083"/>
            <a:ext cx="7999495" cy="1323399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343433"/>
                </a:solidFill>
                <a:latin typeface="Trade Gothic LT Std Bold" pitchFamily="2" charset="0"/>
                <a:sym typeface="Trebuchet MS"/>
              </a:rPr>
              <a:t>ADVANCING DIGITAL EQUITY </a:t>
            </a:r>
            <a:r>
              <a:rPr lang="en-US" sz="4000" dirty="0">
                <a:solidFill>
                  <a:srgbClr val="343433"/>
                </a:solidFill>
                <a:latin typeface="Trade Gothic LT Std" pitchFamily="2" charset="0"/>
                <a:sym typeface="Trebuchet MS"/>
              </a:rPr>
              <a:t>IN WORKFORCE DEVELOPMENT</a:t>
            </a:r>
            <a:endParaRPr lang="en-US" dirty="0">
              <a:solidFill>
                <a:srgbClr val="343433"/>
              </a:solidFill>
              <a:latin typeface="Trade Gothic LT Std" pitchFamily="2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B4A1496-08DA-D837-DE29-87D519A06C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0194813"/>
              </p:ext>
            </p:extLst>
          </p:nvPr>
        </p:nvGraphicFramePr>
        <p:xfrm>
          <a:off x="683664" y="1743342"/>
          <a:ext cx="10981346" cy="4401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9413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1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3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A54CB56-BC9D-FDA1-32D2-25A3DBE681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050" y="0"/>
            <a:ext cx="10883900" cy="65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496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1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3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ACBF2638-95AE-6B6C-354D-6AC22BCD3C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608" y="0"/>
            <a:ext cx="9952784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956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8E0A0-2A66-5491-BF88-3449D8A5366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84348" y="137734"/>
            <a:ext cx="7213601" cy="9493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343433"/>
                </a:solidFill>
              </a:rPr>
              <a:t>WA STATE DEPT. OF COMMERCE’S DIGITAL NAVIGATOR GRANT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F06BE-543D-9C3E-B720-F9D22C76220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25797" y="2545140"/>
            <a:ext cx="8680450" cy="37004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l" rtl="0" fontAlgn="base">
              <a:buNone/>
            </a:pPr>
            <a:r>
              <a:rPr lang="en-US" sz="1900" b="1" i="0" u="none" strike="noStrike" dirty="0">
                <a:solidFill>
                  <a:schemeClr val="tx1"/>
                </a:solidFill>
                <a:effectLst/>
                <a:latin typeface="Sabon LT Std" panose="02020602060506020403" pitchFamily="18" charset="0"/>
              </a:rPr>
              <a:t>Background</a:t>
            </a:r>
          </a:p>
          <a:p>
            <a:pPr algn="l" rtl="0" fontAlgn="base"/>
            <a:r>
              <a:rPr lang="en-US" sz="1900" b="0" i="0" u="none" strike="noStrike" dirty="0">
                <a:solidFill>
                  <a:schemeClr val="tx1"/>
                </a:solidFill>
                <a:effectLst/>
                <a:latin typeface="Sabon LT Std" panose="02020602060506020403" pitchFamily="18" charset="0"/>
              </a:rPr>
              <a:t>Our consortium </a:t>
            </a:r>
            <a:r>
              <a:rPr lang="en-US" sz="1900" dirty="0">
                <a:solidFill>
                  <a:schemeClr val="tx1"/>
                </a:solidFill>
                <a:latin typeface="Sabon LT Std" panose="02020602060506020403" pitchFamily="18" charset="0"/>
              </a:rPr>
              <a:t>was awarded funding to provide regionally coordinated digital navigation services to residents in Seattle-King County. </a:t>
            </a:r>
          </a:p>
          <a:p>
            <a:pPr algn="l" rtl="0" fontAlgn="base"/>
            <a:r>
              <a:rPr lang="en-US" sz="1900" dirty="0">
                <a:solidFill>
                  <a:schemeClr val="tx1"/>
                </a:solidFill>
                <a:latin typeface="Sabon LT Std" panose="02020602060506020403" pitchFamily="18" charset="0"/>
              </a:rPr>
              <a:t>This funding seeks to address funding inequities that create barriers for non-profit organizations to access government funding, many of which are smaller community-based nonprofit organizations. </a:t>
            </a:r>
          </a:p>
          <a:p>
            <a:pPr marL="0" indent="0" algn="l" rtl="0" fontAlgn="base">
              <a:buNone/>
            </a:pPr>
            <a:r>
              <a:rPr lang="en-US" sz="1900" b="1" dirty="0">
                <a:solidFill>
                  <a:schemeClr val="tx1"/>
                </a:solidFill>
                <a:latin typeface="Sabon LT Std" panose="02020602060506020403" pitchFamily="18" charset="0"/>
              </a:rPr>
              <a:t>Purpose</a:t>
            </a:r>
          </a:p>
          <a:p>
            <a:pPr marL="0" indent="0" algn="l" rtl="0" fontAlgn="base">
              <a:buNone/>
            </a:pPr>
            <a:r>
              <a:rPr lang="en-US" sz="1900" dirty="0">
                <a:solidFill>
                  <a:schemeClr val="tx1"/>
                </a:solidFill>
                <a:latin typeface="Sabon LT Std" panose="02020602060506020403" pitchFamily="18" charset="0"/>
              </a:rPr>
              <a:t>Amplify access to affordable internet, devices, digital skills training and digital navigator services through a cohort-supported funding model. </a:t>
            </a:r>
          </a:p>
          <a:p>
            <a:pPr marL="0" indent="0" algn="l" rtl="0" fontAlgn="base">
              <a:buNone/>
            </a:pPr>
            <a:r>
              <a:rPr lang="en-US" sz="1900" b="1" dirty="0">
                <a:solidFill>
                  <a:schemeClr val="tx1"/>
                </a:solidFill>
              </a:rPr>
              <a:t>Grant Award</a:t>
            </a:r>
            <a:r>
              <a:rPr lang="en-US" sz="1900" dirty="0">
                <a:solidFill>
                  <a:schemeClr val="tx1"/>
                </a:solidFill>
              </a:rPr>
              <a:t>: $988, 505</a:t>
            </a:r>
          </a:p>
          <a:p>
            <a:pPr marL="0" indent="0" algn="l" rtl="0" fontAlgn="base">
              <a:buNone/>
            </a:pPr>
            <a:r>
              <a:rPr lang="en-US" sz="1900" b="1" dirty="0">
                <a:solidFill>
                  <a:schemeClr val="tx1"/>
                </a:solidFill>
                <a:latin typeface="Sabon LT Std" panose="02020602060506020403" pitchFamily="18" charset="0"/>
              </a:rPr>
              <a:t>Period</a:t>
            </a:r>
            <a:r>
              <a:rPr lang="en-US" sz="1900" dirty="0">
                <a:solidFill>
                  <a:schemeClr val="tx1"/>
                </a:solidFill>
                <a:latin typeface="Sabon LT Std" panose="02020602060506020403" pitchFamily="18" charset="0"/>
              </a:rPr>
              <a:t>: </a:t>
            </a:r>
            <a:r>
              <a:rPr lang="en-US" sz="1900" dirty="0">
                <a:solidFill>
                  <a:schemeClr val="tx1"/>
                </a:solidFill>
              </a:rPr>
              <a:t>October 1, 2022 – June 30, 2023.</a:t>
            </a:r>
          </a:p>
          <a:p>
            <a:pPr marL="0" indent="0" algn="l" rtl="0" fontAlgn="base">
              <a:buNone/>
            </a:pPr>
            <a:r>
              <a:rPr lang="en-US" sz="1900" b="1" dirty="0">
                <a:solidFill>
                  <a:schemeClr val="tx1"/>
                </a:solidFill>
                <a:latin typeface="Sabon LT Std"/>
              </a:rPr>
              <a:t>Serve: </a:t>
            </a:r>
            <a:r>
              <a:rPr lang="en-US" sz="1900" dirty="0">
                <a:solidFill>
                  <a:schemeClr val="tx1"/>
                </a:solidFill>
                <a:latin typeface="Sabon LT Std"/>
              </a:rPr>
              <a:t>3,750 community members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1E17EA-44CB-9694-58C9-F4E2508C5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187" y="1723787"/>
            <a:ext cx="2267266" cy="3410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324EAC-187D-9295-5CF4-B70AD32E3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17" y="1086380"/>
            <a:ext cx="7303865" cy="145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630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77F7AE-2B5C-5F3D-5844-CEBADFEAD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505" y="0"/>
            <a:ext cx="8489795" cy="649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840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8E0A0-2A66-5491-BF88-3449D8A5366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09080" y="150812"/>
            <a:ext cx="6616700" cy="90328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343433"/>
                </a:solidFill>
              </a:rPr>
              <a:t>WA STATE DEPT. OF COMMERCE’S DIGITAL NAVIGATOR GRANT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1E17EA-44CB-9694-58C9-F4E2508C5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1039" y="1822110"/>
            <a:ext cx="2267266" cy="34104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2C1AB8-871C-6658-2EF9-D8C3A80F5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282" y="1292902"/>
            <a:ext cx="6070198" cy="490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596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9896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8E0A0-2A66-5491-BF88-3449D8A53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560" y="220423"/>
            <a:ext cx="10662144" cy="54153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343433"/>
                </a:solidFill>
              </a:rPr>
              <a:t>DIGITAL NAVIGATOR GRANT - FOUR CORE ELEMENTS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E0F00E-6ED3-AC0D-778E-6DC38C0EC257}"/>
              </a:ext>
            </a:extLst>
          </p:cNvPr>
          <p:cNvSpPr txBox="1"/>
          <p:nvPr/>
        </p:nvSpPr>
        <p:spPr>
          <a:xfrm>
            <a:off x="7617652" y="1454604"/>
            <a:ext cx="23990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abon LT Std" panose="02020602060506020403" pitchFamily="18" charset="0"/>
              </a:rPr>
              <a:t>4 Core Elements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3AA7CC2-4942-176C-6C7B-465C41650D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420516"/>
              </p:ext>
            </p:extLst>
          </p:nvPr>
        </p:nvGraphicFramePr>
        <p:xfrm>
          <a:off x="1300018" y="1088747"/>
          <a:ext cx="4498109" cy="5140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6FDE9EE-14C5-03AD-682B-D31C73229D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179569"/>
              </p:ext>
            </p:extLst>
          </p:nvPr>
        </p:nvGraphicFramePr>
        <p:xfrm>
          <a:off x="6818186" y="2092478"/>
          <a:ext cx="3998005" cy="400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49A8D4B-BCED-31B4-EF92-5238EAEA3F3D}"/>
              </a:ext>
            </a:extLst>
          </p:cNvPr>
          <p:cNvSpPr txBox="1"/>
          <p:nvPr/>
        </p:nvSpPr>
        <p:spPr>
          <a:xfrm>
            <a:off x="2512291" y="1624580"/>
            <a:ext cx="35837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bon LT Std" panose="02020602060506020403" pitchFamily="18" charset="0"/>
              </a:rPr>
              <a:t>Ongoing assistance with internet access, device acquisition, technical skills and application support.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3BC97D-96DD-F295-C7D7-A5F78C71AAB5}"/>
              </a:ext>
            </a:extLst>
          </p:cNvPr>
          <p:cNvSpPr txBox="1"/>
          <p:nvPr/>
        </p:nvSpPr>
        <p:spPr>
          <a:xfrm>
            <a:off x="2482941" y="2920175"/>
            <a:ext cx="35025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bon LT Std" panose="02020602060506020403" pitchFamily="18" charset="0"/>
              </a:rPr>
              <a:t>The process to teach essential computer skills and the use of technology in daily life.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1C886C-EB49-BDED-3F8D-6BC701CF52DE}"/>
              </a:ext>
            </a:extLst>
          </p:cNvPr>
          <p:cNvSpPr txBox="1"/>
          <p:nvPr/>
        </p:nvSpPr>
        <p:spPr>
          <a:xfrm>
            <a:off x="2482941" y="4220113"/>
            <a:ext cx="34379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bon LT Std" panose="02020602060506020403" pitchFamily="18" charset="0"/>
              </a:rPr>
              <a:t>Assist community members learn and apply for the Affordable Connectivity Program.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FEF80A-5B63-6070-8CF7-37A86C86EA1B}"/>
              </a:ext>
            </a:extLst>
          </p:cNvPr>
          <p:cNvSpPr txBox="1"/>
          <p:nvPr/>
        </p:nvSpPr>
        <p:spPr>
          <a:xfrm>
            <a:off x="2482941" y="5538888"/>
            <a:ext cx="33908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bon LT Std" panose="02020602060506020403" pitchFamily="18" charset="0"/>
              </a:rPr>
              <a:t>Assist community members access laptops and hotspots in partnership with InterConnection. </a:t>
            </a:r>
          </a:p>
        </p:txBody>
      </p:sp>
    </p:spTree>
    <p:extLst>
      <p:ext uri="{BB962C8B-B14F-4D97-AF65-F5344CB8AC3E}">
        <p14:creationId xmlns:p14="http://schemas.microsoft.com/office/powerpoint/2010/main" val="151576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EC6EF30C-2A8B-C94C-9C5A-F22A6CA7E03A}"/>
              </a:ext>
            </a:extLst>
          </p:cNvPr>
          <p:cNvSpPr/>
          <p:nvPr/>
        </p:nvSpPr>
        <p:spPr>
          <a:xfrm>
            <a:off x="3728" y="3242394"/>
            <a:ext cx="12188272" cy="1166191"/>
          </a:xfrm>
          <a:prstGeom prst="rect">
            <a:avLst/>
          </a:prstGeom>
          <a:solidFill>
            <a:srgbClr val="71A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2492EF-D815-4642-91AC-EB9C288A0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80" y="133044"/>
            <a:ext cx="11234464" cy="666894"/>
          </a:xfrm>
          <a:noFill/>
        </p:spPr>
        <p:txBody>
          <a:bodyPr/>
          <a:lstStyle/>
          <a:p>
            <a:pPr algn="l"/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rgbClr val="FFC000"/>
                </a:solidFill>
              </a:rPr>
              <a:t>DIGITAL NAVIGATOR GRANT TIMELINE</a:t>
            </a:r>
            <a:endParaRPr lang="en-US" sz="4000" dirty="0">
              <a:solidFill>
                <a:srgbClr val="FFC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7B001E6-BDAC-4617-9586-F2C105F33CF7}"/>
              </a:ext>
            </a:extLst>
          </p:cNvPr>
          <p:cNvGrpSpPr/>
          <p:nvPr/>
        </p:nvGrpSpPr>
        <p:grpSpPr>
          <a:xfrm>
            <a:off x="9431191" y="2108973"/>
            <a:ext cx="1078992" cy="2086699"/>
            <a:chOff x="9712647" y="-2050983"/>
            <a:chExt cx="1074412" cy="8044389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8B76718-1B1A-234F-A927-40E996A2446A}"/>
                </a:ext>
              </a:extLst>
            </p:cNvPr>
            <p:cNvSpPr/>
            <p:nvPr/>
          </p:nvSpPr>
          <p:spPr>
            <a:xfrm>
              <a:off x="9712647" y="2468322"/>
              <a:ext cx="1074412" cy="3525084"/>
            </a:xfrm>
            <a:prstGeom prst="ellipse">
              <a:avLst/>
            </a:prstGeom>
            <a:solidFill>
              <a:srgbClr val="DDE03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ade Gothic LT Std" pitchFamily="2" charset="0"/>
                  <a:ea typeface="+mn-ea"/>
                  <a:cs typeface="+mn-cs"/>
                </a:rPr>
                <a:t>11/10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330F5C6-E391-D241-9D53-AED3B354BCBF}"/>
                </a:ext>
              </a:extLst>
            </p:cNvPr>
            <p:cNvCxnSpPr>
              <a:cxnSpLocks/>
            </p:cNvCxnSpPr>
            <p:nvPr/>
          </p:nvCxnSpPr>
          <p:spPr>
            <a:xfrm>
              <a:off x="10181127" y="1093786"/>
              <a:ext cx="0" cy="122465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0ABAA90-580E-A34A-9515-97D00B8C288F}"/>
                </a:ext>
              </a:extLst>
            </p:cNvPr>
            <p:cNvSpPr/>
            <p:nvPr/>
          </p:nvSpPr>
          <p:spPr>
            <a:xfrm>
              <a:off x="9712647" y="-2050983"/>
              <a:ext cx="107441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prstClr val="white"/>
                  </a:solidFill>
                  <a:latin typeface="Sabon LT Std" panose="02020602060506020403" pitchFamily="18" charset="0"/>
                </a:rPr>
                <a:t>Announce Successful Proposals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bon LT Std" panose="02020602060506020403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0094020-888C-44A4-83E9-7D74151FCDB8}"/>
              </a:ext>
            </a:extLst>
          </p:cNvPr>
          <p:cNvGrpSpPr/>
          <p:nvPr/>
        </p:nvGrpSpPr>
        <p:grpSpPr>
          <a:xfrm>
            <a:off x="107596" y="2267736"/>
            <a:ext cx="2170172" cy="1953410"/>
            <a:chOff x="105365" y="1482373"/>
            <a:chExt cx="2170172" cy="195341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850F3CF-9C6C-4747-A8B8-D8E44305F955}"/>
                </a:ext>
              </a:extLst>
            </p:cNvPr>
            <p:cNvSpPr/>
            <p:nvPr/>
          </p:nvSpPr>
          <p:spPr>
            <a:xfrm>
              <a:off x="294506" y="2520690"/>
              <a:ext cx="1074412" cy="915093"/>
            </a:xfrm>
            <a:prstGeom prst="ellipse">
              <a:avLst/>
            </a:prstGeom>
            <a:solidFill>
              <a:srgbClr val="DDE03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prstClr val="black"/>
                  </a:solidFill>
                  <a:latin typeface="Trade Gothic LT Std" pitchFamily="2" charset="0"/>
                </a:rPr>
                <a:t>10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ade Gothic LT Std" pitchFamily="2" charset="0"/>
                  <a:ea typeface="+mn-ea"/>
                  <a:cs typeface="+mn-cs"/>
                </a:rPr>
                <a:t>/12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DC788D2-8ADB-4D71-BEBE-2E969283434B}"/>
                </a:ext>
              </a:extLst>
            </p:cNvPr>
            <p:cNvCxnSpPr>
              <a:cxnSpLocks/>
            </p:cNvCxnSpPr>
            <p:nvPr/>
          </p:nvCxnSpPr>
          <p:spPr>
            <a:xfrm>
              <a:off x="828501" y="2110373"/>
              <a:ext cx="0" cy="32900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621A3E9-CC28-4B32-9D71-471B7BD331B0}"/>
                </a:ext>
              </a:extLst>
            </p:cNvPr>
            <p:cNvSpPr/>
            <p:nvPr/>
          </p:nvSpPr>
          <p:spPr>
            <a:xfrm>
              <a:off x="105365" y="1482373"/>
              <a:ext cx="21701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prstClr val="white"/>
                  </a:solidFill>
                  <a:latin typeface="Sabon LT Std" panose="02020602060506020403" pitchFamily="18" charset="0"/>
                </a:rPr>
                <a:t>Release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bon LT Std" panose="02020602060506020403" pitchFamily="18" charset="0"/>
                  <a:ea typeface="+mn-ea"/>
                  <a:cs typeface="+mn-cs"/>
                </a:rPr>
                <a:t>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bon LT Std" panose="02020602060506020403" pitchFamily="18" charset="0"/>
                  <a:ea typeface="+mn-ea"/>
                  <a:cs typeface="+mn-cs"/>
                </a:rPr>
              </a:br>
              <a:r>
                <a:rPr lang="en-US" sz="1600" dirty="0">
                  <a:solidFill>
                    <a:prstClr val="white"/>
                  </a:solidFill>
                  <a:latin typeface="Sabon LT Std" panose="02020602060506020403" pitchFamily="18" charset="0"/>
                </a:rPr>
                <a:t>RFQ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bon LT Std" panose="02020602060506020403" pitchFamily="18" charset="0"/>
                <a:ea typeface="+mn-ea"/>
                <a:cs typeface="+mn-cs"/>
              </a:endParaRPr>
            </a:p>
          </p:txBody>
        </p:sp>
      </p:grpSp>
      <p:sp>
        <p:nvSpPr>
          <p:cNvPr id="57" name="Oval 56">
            <a:extLst>
              <a:ext uri="{FF2B5EF4-FFF2-40B4-BE49-F238E27FC236}">
                <a16:creationId xmlns:a16="http://schemas.microsoft.com/office/drawing/2014/main" id="{B63D02B7-5E4F-4ABF-B608-B512D815D7B9}"/>
              </a:ext>
            </a:extLst>
          </p:cNvPr>
          <p:cNvSpPr/>
          <p:nvPr/>
        </p:nvSpPr>
        <p:spPr>
          <a:xfrm>
            <a:off x="2250399" y="3289242"/>
            <a:ext cx="1074412" cy="915093"/>
          </a:xfrm>
          <a:prstGeom prst="ellipse">
            <a:avLst/>
          </a:prstGeom>
          <a:solidFill>
            <a:srgbClr val="DDE03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Trade Gothic LT Std" pitchFamily="2" charset="0"/>
              </a:rPr>
              <a:t>10/12- 10/19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e Gothic LT Std" pitchFamily="2" charset="0"/>
              <a:ea typeface="+mn-ea"/>
              <a:cs typeface="+mn-cs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7C148D9-B50C-47EE-AC17-AFAB8F063245}"/>
              </a:ext>
            </a:extLst>
          </p:cNvPr>
          <p:cNvCxnSpPr>
            <a:cxnSpLocks/>
          </p:cNvCxnSpPr>
          <p:nvPr/>
        </p:nvCxnSpPr>
        <p:spPr>
          <a:xfrm>
            <a:off x="2779759" y="2887547"/>
            <a:ext cx="0" cy="3290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0DF24404-1F3E-4F85-9A8F-835E77AF7668}"/>
              </a:ext>
            </a:extLst>
          </p:cNvPr>
          <p:cNvSpPr/>
          <p:nvPr/>
        </p:nvSpPr>
        <p:spPr>
          <a:xfrm>
            <a:off x="2265642" y="2267736"/>
            <a:ext cx="16005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bon LT Std" panose="02020602060506020403" pitchFamily="18" charset="0"/>
                <a:ea typeface="+mn-ea"/>
                <a:cs typeface="+mn-cs"/>
              </a:rPr>
              <a:t>Q&amp;A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bon LT Std" panose="02020602060506020403" pitchFamily="18" charset="0"/>
                <a:ea typeface="+mn-ea"/>
                <a:cs typeface="+mn-cs"/>
              </a:rPr>
              <a:t>Period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64ADCD7-8B52-4A09-A51B-FAF583E8A1D6}"/>
              </a:ext>
            </a:extLst>
          </p:cNvPr>
          <p:cNvGrpSpPr/>
          <p:nvPr/>
        </p:nvGrpSpPr>
        <p:grpSpPr>
          <a:xfrm>
            <a:off x="4014691" y="2144624"/>
            <a:ext cx="2170172" cy="2080446"/>
            <a:chOff x="96781" y="1355337"/>
            <a:chExt cx="2170172" cy="2080446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AE43F2A-7A6C-4E9E-8653-9FCDE68F5CE7}"/>
                </a:ext>
              </a:extLst>
            </p:cNvPr>
            <p:cNvSpPr/>
            <p:nvPr/>
          </p:nvSpPr>
          <p:spPr>
            <a:xfrm>
              <a:off x="294506" y="2520690"/>
              <a:ext cx="1074412" cy="915093"/>
            </a:xfrm>
            <a:prstGeom prst="ellipse">
              <a:avLst/>
            </a:prstGeom>
            <a:solidFill>
              <a:srgbClr val="DDE03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prstClr val="black"/>
                  </a:solidFill>
                  <a:latin typeface="Trade Gothic LT Std" pitchFamily="2" charset="0"/>
                </a:rPr>
                <a:t>10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ade Gothic LT Std" pitchFamily="2" charset="0"/>
                  <a:ea typeface="+mn-ea"/>
                  <a:cs typeface="+mn-cs"/>
                </a:rPr>
                <a:t>/17 &amp; 26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F87D8C5-A0BA-4FF9-8979-DEA087690D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0876" y="2109889"/>
              <a:ext cx="3836" cy="32556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D7B958E-EE23-4DD6-9808-EEDD45DD577C}"/>
                </a:ext>
              </a:extLst>
            </p:cNvPr>
            <p:cNvSpPr/>
            <p:nvPr/>
          </p:nvSpPr>
          <p:spPr>
            <a:xfrm>
              <a:off x="96781" y="1355337"/>
              <a:ext cx="217017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bon LT Std" panose="02020602060506020403" pitchFamily="18" charset="0"/>
                  <a:ea typeface="+mn-ea"/>
                  <a:cs typeface="+mn-cs"/>
                </a:rPr>
                <a:t>Community Informational   Session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6D4660B-1A0F-4206-9C5C-9618573F7DD9}"/>
              </a:ext>
            </a:extLst>
          </p:cNvPr>
          <p:cNvGrpSpPr/>
          <p:nvPr/>
        </p:nvGrpSpPr>
        <p:grpSpPr>
          <a:xfrm>
            <a:off x="6028229" y="2237519"/>
            <a:ext cx="2217482" cy="1966816"/>
            <a:chOff x="294506" y="1468967"/>
            <a:chExt cx="2217482" cy="1966816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8C7A804-DB20-4E12-B268-0FBF62599402}"/>
                </a:ext>
              </a:extLst>
            </p:cNvPr>
            <p:cNvSpPr/>
            <p:nvPr/>
          </p:nvSpPr>
          <p:spPr>
            <a:xfrm>
              <a:off x="294506" y="2520690"/>
              <a:ext cx="1074412" cy="915093"/>
            </a:xfrm>
            <a:prstGeom prst="ellipse">
              <a:avLst/>
            </a:prstGeom>
            <a:solidFill>
              <a:srgbClr val="DDE03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ade Gothic LT Std" pitchFamily="2" charset="0"/>
                  <a:ea typeface="+mn-ea"/>
                  <a:cs typeface="+mn-cs"/>
                </a:rPr>
                <a:t>10/20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8F5454C-7BC8-4EAE-9B37-13211A4BAD02}"/>
                </a:ext>
              </a:extLst>
            </p:cNvPr>
            <p:cNvCxnSpPr>
              <a:cxnSpLocks/>
            </p:cNvCxnSpPr>
            <p:nvPr/>
          </p:nvCxnSpPr>
          <p:spPr>
            <a:xfrm>
              <a:off x="813164" y="2144838"/>
              <a:ext cx="0" cy="32900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E033AF7-AF4D-4C82-9BC3-97B5539A16A6}"/>
                </a:ext>
              </a:extLst>
            </p:cNvPr>
            <p:cNvSpPr/>
            <p:nvPr/>
          </p:nvSpPr>
          <p:spPr>
            <a:xfrm>
              <a:off x="341816" y="1468967"/>
              <a:ext cx="21701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prstClr val="white"/>
                  </a:solidFill>
                  <a:latin typeface="Sabon LT Std" panose="02020602060506020403" pitchFamily="18" charset="0"/>
                </a:rPr>
                <a:t>Answers to            Q&amp;A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bon LT Std" panose="02020602060506020403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E26DCB-A3FE-46A3-B91D-D223953A2188}"/>
              </a:ext>
            </a:extLst>
          </p:cNvPr>
          <p:cNvGrpSpPr/>
          <p:nvPr/>
        </p:nvGrpSpPr>
        <p:grpSpPr>
          <a:xfrm>
            <a:off x="7795386" y="2297041"/>
            <a:ext cx="1338754" cy="1942696"/>
            <a:chOff x="7680516" y="1510374"/>
            <a:chExt cx="1338754" cy="1942696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92DA073-A8CF-4BCD-8459-AE53A0B3F16C}"/>
                </a:ext>
              </a:extLst>
            </p:cNvPr>
            <p:cNvSpPr/>
            <p:nvPr/>
          </p:nvSpPr>
          <p:spPr>
            <a:xfrm>
              <a:off x="7680516" y="2537977"/>
              <a:ext cx="1074412" cy="915093"/>
            </a:xfrm>
            <a:prstGeom prst="ellipse">
              <a:avLst/>
            </a:prstGeom>
            <a:solidFill>
              <a:srgbClr val="DDE03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ade Gothic LT Std" pitchFamily="2" charset="0"/>
                  <a:ea typeface="+mn-ea"/>
                  <a:cs typeface="+mn-cs"/>
                </a:rPr>
                <a:t>10/30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66058EB-1829-456A-B03A-AB2B09989ED5}"/>
                </a:ext>
              </a:extLst>
            </p:cNvPr>
            <p:cNvSpPr/>
            <p:nvPr/>
          </p:nvSpPr>
          <p:spPr>
            <a:xfrm>
              <a:off x="7697592" y="1510374"/>
              <a:ext cx="13216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bon LT Std" panose="02020602060506020403" pitchFamily="18" charset="0"/>
                  <a:ea typeface="+mn-ea"/>
                  <a:cs typeface="+mn-cs"/>
                </a:rPr>
                <a:t>Proposals 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bon LT Std" panose="02020602060506020403" pitchFamily="18" charset="0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bon LT Std" panose="02020602060506020403" pitchFamily="18" charset="0"/>
                  <a:ea typeface="+mn-ea"/>
                  <a:cs typeface="+mn-cs"/>
                </a:rPr>
                <a:t>Due</a:t>
              </a:r>
            </a:p>
          </p:txBody>
        </p:sp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CE4A2C5-724D-4CCB-AA2B-ED8D581D4425}"/>
              </a:ext>
            </a:extLst>
          </p:cNvPr>
          <p:cNvCxnSpPr>
            <a:cxnSpLocks/>
          </p:cNvCxnSpPr>
          <p:nvPr/>
        </p:nvCxnSpPr>
        <p:spPr>
          <a:xfrm>
            <a:off x="8332592" y="2913390"/>
            <a:ext cx="0" cy="3290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C270102-4B03-4877-ACDF-A584A3C14476}"/>
              </a:ext>
            </a:extLst>
          </p:cNvPr>
          <p:cNvGrpSpPr/>
          <p:nvPr/>
        </p:nvGrpSpPr>
        <p:grpSpPr>
          <a:xfrm>
            <a:off x="11011450" y="2297040"/>
            <a:ext cx="1140622" cy="1907295"/>
            <a:chOff x="10964336" y="1421727"/>
            <a:chExt cx="1140622" cy="1907295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AD1E02B8-DFE2-4D55-BD0C-C12241E45516}"/>
                </a:ext>
              </a:extLst>
            </p:cNvPr>
            <p:cNvSpPr/>
            <p:nvPr/>
          </p:nvSpPr>
          <p:spPr>
            <a:xfrm>
              <a:off x="10964336" y="2413929"/>
              <a:ext cx="1074412" cy="915093"/>
            </a:xfrm>
            <a:prstGeom prst="ellipse">
              <a:avLst/>
            </a:prstGeom>
            <a:solidFill>
              <a:srgbClr val="DDE03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ade Gothic LT Std" pitchFamily="2" charset="0"/>
                  <a:ea typeface="+mn-ea"/>
                  <a:cs typeface="+mn-cs"/>
                </a:rPr>
                <a:t>12/1 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9D4D1297-6B87-4B32-A8CB-0A0303BD5298}"/>
                </a:ext>
              </a:extLst>
            </p:cNvPr>
            <p:cNvSpPr/>
            <p:nvPr/>
          </p:nvSpPr>
          <p:spPr>
            <a:xfrm>
              <a:off x="11067618" y="1421727"/>
              <a:ext cx="10373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bon LT Std" panose="02020602060506020403" pitchFamily="18" charset="0"/>
                  <a:ea typeface="+mn-ea"/>
                  <a:cs typeface="+mn-cs"/>
                </a:rPr>
                <a:t>Begin Work</a:t>
              </a: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AB116AC-F771-4968-B3C7-A39CCCC9BF79}"/>
                </a:ext>
              </a:extLst>
            </p:cNvPr>
            <p:cNvCxnSpPr>
              <a:cxnSpLocks/>
            </p:cNvCxnSpPr>
            <p:nvPr/>
          </p:nvCxnSpPr>
          <p:spPr>
            <a:xfrm>
              <a:off x="11398159" y="2030370"/>
              <a:ext cx="0" cy="31717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: Folded Corner 11">
            <a:extLst>
              <a:ext uri="{FF2B5EF4-FFF2-40B4-BE49-F238E27FC236}">
                <a16:creationId xmlns:a16="http://schemas.microsoft.com/office/drawing/2014/main" id="{4B9156EC-0487-7DBC-7876-7A6CE2C2E03F}"/>
              </a:ext>
            </a:extLst>
          </p:cNvPr>
          <p:cNvSpPr/>
          <p:nvPr/>
        </p:nvSpPr>
        <p:spPr>
          <a:xfrm>
            <a:off x="9231252" y="1993293"/>
            <a:ext cx="1522492" cy="4166275"/>
          </a:xfrm>
          <a:prstGeom prst="foldedCorner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6913DD-76C1-3066-398F-3E77227B77AB}"/>
              </a:ext>
            </a:extLst>
          </p:cNvPr>
          <p:cNvSpPr txBox="1"/>
          <p:nvPr/>
        </p:nvSpPr>
        <p:spPr>
          <a:xfrm>
            <a:off x="8356274" y="1192108"/>
            <a:ext cx="1892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bon LT Std" panose="02020602060506020403" pitchFamily="18" charset="0"/>
              </a:rPr>
              <a:t>We are almost here </a:t>
            </a:r>
          </a:p>
        </p:txBody>
      </p:sp>
      <p:sp>
        <p:nvSpPr>
          <p:cNvPr id="14" name="Arrow: Curved Left 13">
            <a:extLst>
              <a:ext uri="{FF2B5EF4-FFF2-40B4-BE49-F238E27FC236}">
                <a16:creationId xmlns:a16="http://schemas.microsoft.com/office/drawing/2014/main" id="{F5DCF26C-E337-FFBE-1138-D45840D4DBEC}"/>
              </a:ext>
            </a:extLst>
          </p:cNvPr>
          <p:cNvSpPr/>
          <p:nvPr/>
        </p:nvSpPr>
        <p:spPr>
          <a:xfrm>
            <a:off x="10107519" y="1400560"/>
            <a:ext cx="238539" cy="513471"/>
          </a:xfrm>
          <a:prstGeom prst="curved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0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18142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7562E38-635B-713B-0ECE-1D6E95DA3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27173"/>
            <a:ext cx="10515600" cy="80506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3600"/>
              </a:spcAft>
            </a:pPr>
            <a:r>
              <a:rPr lang="en-US" sz="4800" dirty="0"/>
              <a:t>CEO UPDATE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60C55C-8262-D58B-7C7A-D4B0785FBC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Strategic Framework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Governance: LWDB</a:t>
            </a:r>
          </a:p>
        </p:txBody>
      </p:sp>
    </p:spTree>
    <p:extLst>
      <p:ext uri="{BB962C8B-B14F-4D97-AF65-F5344CB8AC3E}">
        <p14:creationId xmlns:p14="http://schemas.microsoft.com/office/powerpoint/2010/main" val="8057005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1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0563C-4732-A542-AB28-66FE043E3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95" y="61243"/>
            <a:ext cx="11787809" cy="773644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effectLst/>
                <a:ea typeface="Calibri" panose="020F0502020204030204" pitchFamily="34" charset="0"/>
              </a:rPr>
              <a:t>QUALITY JOBS, EQUITY, STRATEGY, AND TRAINING (QUEST) </a:t>
            </a:r>
            <a:br>
              <a:rPr lang="en-US" sz="1800" dirty="0">
                <a:effectLst/>
                <a:ea typeface="Calibri" panose="020F0502020204030204" pitchFamily="34" charset="0"/>
              </a:rPr>
            </a:br>
            <a:r>
              <a:rPr lang="en-US" sz="1800" dirty="0">
                <a:effectLst/>
                <a:ea typeface="Calibri" panose="020F0502020204030204" pitchFamily="34" charset="0"/>
              </a:rPr>
              <a:t>DISASTER RECOVERY NATIONAL DISLOCATED WORKER GRANTS (DWGS)</a:t>
            </a:r>
            <a:endParaRPr lang="en-US" sz="2800" i="1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76D62F1-381F-C542-912C-E81E77429B14}"/>
              </a:ext>
            </a:extLst>
          </p:cNvPr>
          <p:cNvGraphicFramePr/>
          <p:nvPr/>
        </p:nvGraphicFramePr>
        <p:xfrm>
          <a:off x="1544402" y="1273877"/>
          <a:ext cx="8949791" cy="3893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11B9FF1-9ECF-7B49-8099-5BA18F4642C9}"/>
              </a:ext>
            </a:extLst>
          </p:cNvPr>
          <p:cNvSpPr/>
          <p:nvPr/>
        </p:nvSpPr>
        <p:spPr>
          <a:xfrm>
            <a:off x="1544402" y="5584123"/>
            <a:ext cx="75000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Trade Gothic LT Std Bold" pitchFamily="2" charset="0"/>
              </a:rPr>
              <a:t>PERIOD OF PERFORMANCE:	NOVEMBER 1, 2022 – SEPTEMBER 30,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LT Std Bold" pitchFamily="2" charset="0"/>
                <a:ea typeface="+mn-ea"/>
                <a:cs typeface="+mn-cs"/>
              </a:rPr>
              <a:t>BUDGET: 			$3,189,231</a:t>
            </a:r>
          </a:p>
        </p:txBody>
      </p:sp>
    </p:spTree>
    <p:extLst>
      <p:ext uri="{BB962C8B-B14F-4D97-AF65-F5344CB8AC3E}">
        <p14:creationId xmlns:p14="http://schemas.microsoft.com/office/powerpoint/2010/main" val="26739343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339967" y="2884487"/>
            <a:ext cx="5857633" cy="1029128"/>
          </a:xfrm>
          <a:prstGeom prst="rect">
            <a:avLst/>
          </a:prstGeom>
          <a:solidFill>
            <a:schemeClr val="bg1">
              <a:alpha val="89927"/>
            </a:schemeClr>
          </a:solidFill>
        </p:spPr>
        <p:txBody>
          <a:bodyPr vert="horz" wrap="square" lIns="0" tIns="1047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825"/>
              </a:spcBef>
            </a:pPr>
            <a:r>
              <a:rPr sz="6000" spc="-5" dirty="0">
                <a:latin typeface="Trade Gothic LT Std"/>
                <a:cs typeface="Trade Gothic LT Std"/>
              </a:rPr>
              <a:t>ADJOURNMENT</a:t>
            </a:r>
            <a:endParaRPr sz="6000" dirty="0">
              <a:latin typeface="Trade Gothic LT Std"/>
              <a:cs typeface="Trade Gothic LT St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9967" y="4746539"/>
            <a:ext cx="11296380" cy="1166986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2540"/>
              </a:lnSpc>
            </a:pPr>
            <a:r>
              <a:rPr lang="en-US" sz="2400" b="1" i="1" spc="-5" dirty="0">
                <a:latin typeface="Sabon LT Std"/>
                <a:cs typeface="Sabon LT Std"/>
              </a:rPr>
              <a:t>Thank</a:t>
            </a:r>
            <a:r>
              <a:rPr lang="en-US" sz="2400" b="1" i="1" spc="-45" dirty="0">
                <a:latin typeface="Sabon LT Std"/>
                <a:cs typeface="Sabon LT Std"/>
              </a:rPr>
              <a:t> </a:t>
            </a:r>
            <a:r>
              <a:rPr lang="en-US" sz="2400" b="1" i="1" dirty="0">
                <a:latin typeface="Sabon LT Std"/>
                <a:cs typeface="Sabon LT Std"/>
              </a:rPr>
              <a:t>you</a:t>
            </a:r>
            <a:endParaRPr lang="en-US" sz="2400" b="1" dirty="0">
              <a:latin typeface="Sabon LT Std"/>
              <a:cs typeface="Sabon LT Std"/>
            </a:endParaRPr>
          </a:p>
          <a:p>
            <a:pPr marL="90805" marR="422909">
              <a:lnSpc>
                <a:spcPts val="2300"/>
              </a:lnSpc>
              <a:spcBef>
                <a:spcPts val="994"/>
              </a:spcBef>
            </a:pPr>
            <a:r>
              <a:rPr lang="en-US" sz="2400" i="1" spc="-5" dirty="0">
                <a:latin typeface="Sabon LT Std"/>
                <a:cs typeface="Sabon LT Std"/>
              </a:rPr>
              <a:t>The next Finance &amp; Administration Meeting is scheduled on February 10, 2023.</a:t>
            </a:r>
          </a:p>
          <a:p>
            <a:pPr marL="90805" marR="422909">
              <a:lnSpc>
                <a:spcPts val="2300"/>
              </a:lnSpc>
              <a:spcBef>
                <a:spcPts val="994"/>
              </a:spcBef>
            </a:pPr>
            <a:r>
              <a:rPr lang="en-US" sz="2400" i="1" spc="-5" dirty="0">
                <a:latin typeface="Sabon LT Std"/>
                <a:cs typeface="Sabon LT Std"/>
              </a:rPr>
              <a:t>The next Full Board Meeting is on December 8, 2022.</a:t>
            </a:r>
            <a:endParaRPr lang="en-US" sz="2400" dirty="0">
              <a:latin typeface="Sabon LT Std"/>
              <a:cs typeface="Sabon LT St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F953D-24D8-41F8-A974-571DBDA73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95404"/>
            <a:ext cx="10972800" cy="908199"/>
          </a:xfrm>
        </p:spPr>
        <p:txBody>
          <a:bodyPr>
            <a:noAutofit/>
          </a:bodyPr>
          <a:lstStyle/>
          <a:p>
            <a:r>
              <a:rPr lang="en-US" sz="2200" dirty="0">
                <a:latin typeface="Sabon LT Std" panose="02020602060506020403" pitchFamily="18" charset="0"/>
              </a:rPr>
              <a:t>Primary objective: develop an approach to systematically track and communicate work progress to the board of directors</a:t>
            </a:r>
            <a:endParaRPr lang="en-US" sz="2200" dirty="0">
              <a:solidFill>
                <a:srgbClr val="343433"/>
              </a:solidFill>
              <a:latin typeface="Sabon LT Std" panose="02020602060506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535DC-AB05-46AC-85F4-3CCEED72E8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3809" y="2094635"/>
            <a:ext cx="2895600" cy="832211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pPr marL="1371600" lvl="3" indent="0">
              <a:buNone/>
            </a:pPr>
            <a:r>
              <a:rPr lang="en-US" sz="2400" dirty="0"/>
              <a:t>Key Steps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90A7EF9-4615-44EE-AEED-2E2139CA9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69486" y="2561523"/>
            <a:ext cx="8261257" cy="342072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LT Std" panose="020206020605060204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2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800" dirty="0">
                <a:solidFill>
                  <a:prstClr val="black"/>
                </a:solidFill>
              </a:rPr>
              <a:t>Develop strategic framework that clearly reflects WDC mission and role in the Regional Plan and organizational priorities for the next three years.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LT Std" panose="020206020605060204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800" dirty="0">
                <a:solidFill>
                  <a:prstClr val="black"/>
                </a:solidFill>
              </a:rPr>
              <a:t>Definitions of strategic pillars (racial equity, job quality, system change)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 panose="02020602060506020403" pitchFamily="18" charset="0"/>
                <a:ea typeface="+mn-ea"/>
                <a:cs typeface="+mn-cs"/>
              </a:rPr>
              <a:t>Identify what ‘success’ looks like for each strategic pillar and how success will be measured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 panose="02020602060506020403" pitchFamily="18" charset="0"/>
                <a:ea typeface="+mn-ea"/>
                <a:cs typeface="+mn-cs"/>
              </a:rPr>
              <a:t>Check/adjust w/ Jiquanda and Angela + Staff leadership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LT Std" panose="020206020605060204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 panose="02020602060506020403" pitchFamily="18" charset="0"/>
                <a:ea typeface="+mn-ea"/>
                <a:cs typeface="+mn-cs"/>
              </a:rPr>
              <a:t>Dashboard draft design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LT Std" panose="020206020605060204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 panose="02020602060506020403" pitchFamily="18" charset="0"/>
                <a:ea typeface="+mn-ea"/>
                <a:cs typeface="+mn-cs"/>
              </a:rPr>
              <a:t>Dashboard goes live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CEC918-6BCA-4F4D-BDC6-615C4CBA826E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BE633D-C325-464B-9BD8-5EC8478568BD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DBA6A5-C232-4903-B668-4DCB86AD215F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6523F5-ECCB-4B1A-9C95-667DCEF6113B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CAE226D-B227-42D5-24DE-C4374B5BC3AC}"/>
              </a:ext>
            </a:extLst>
          </p:cNvPr>
          <p:cNvSpPr txBox="1">
            <a:spLocks/>
          </p:cNvSpPr>
          <p:nvPr/>
        </p:nvSpPr>
        <p:spPr>
          <a:xfrm>
            <a:off x="762000" y="367531"/>
            <a:ext cx="10515600" cy="407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Trade Gothic LT St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343433"/>
                </a:solidFill>
              </a:rPr>
              <a:t>NICOLE TRIMBLE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04DDC625-A072-EE49-3E7B-E9217A14F444}"/>
              </a:ext>
            </a:extLst>
          </p:cNvPr>
          <p:cNvSpPr/>
          <p:nvPr/>
        </p:nvSpPr>
        <p:spPr>
          <a:xfrm>
            <a:off x="3061609" y="3238134"/>
            <a:ext cx="335458" cy="1203237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F13CAFDF-7F67-F6B8-8805-49FBF00F3E9F}"/>
              </a:ext>
            </a:extLst>
          </p:cNvPr>
          <p:cNvSpPr/>
          <p:nvPr/>
        </p:nvSpPr>
        <p:spPr>
          <a:xfrm>
            <a:off x="3096265" y="4682443"/>
            <a:ext cx="335458" cy="53960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28C17D42-A430-B50E-13B5-DFC64980E814}"/>
              </a:ext>
            </a:extLst>
          </p:cNvPr>
          <p:cNvSpPr/>
          <p:nvPr/>
        </p:nvSpPr>
        <p:spPr>
          <a:xfrm>
            <a:off x="3074493" y="5374443"/>
            <a:ext cx="335458" cy="53960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312FD0-EADD-A532-431C-BEFB4B642ACF}"/>
              </a:ext>
            </a:extLst>
          </p:cNvPr>
          <p:cNvSpPr txBox="1"/>
          <p:nvPr/>
        </p:nvSpPr>
        <p:spPr>
          <a:xfrm>
            <a:off x="1677124" y="3536708"/>
            <a:ext cx="1281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abon LT Std" panose="02020602060506020403" pitchFamily="18" charset="0"/>
              </a:rPr>
              <a:t>Oct – Dec</a:t>
            </a:r>
          </a:p>
          <a:p>
            <a:pPr algn="ctr"/>
            <a:r>
              <a:rPr lang="en-US" dirty="0">
                <a:latin typeface="Sabon LT Std" panose="02020602060506020403" pitchFamily="18" charset="0"/>
              </a:rPr>
              <a:t>2022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AA49AF-C47C-5D1B-BD5A-80C31FFC2185}"/>
              </a:ext>
            </a:extLst>
          </p:cNvPr>
          <p:cNvSpPr txBox="1"/>
          <p:nvPr/>
        </p:nvSpPr>
        <p:spPr>
          <a:xfrm>
            <a:off x="1818637" y="4671191"/>
            <a:ext cx="1128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abon LT Std" panose="02020602060506020403" pitchFamily="18" charset="0"/>
              </a:rPr>
              <a:t>Jan – Feb</a:t>
            </a:r>
          </a:p>
          <a:p>
            <a:pPr algn="ctr"/>
            <a:r>
              <a:rPr lang="en-US" dirty="0">
                <a:latin typeface="Sabon LT Std" panose="02020602060506020403" pitchFamily="18" charset="0"/>
              </a:rPr>
              <a:t>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BCC329-4BF0-7298-89E2-AD48889D4164}"/>
              </a:ext>
            </a:extLst>
          </p:cNvPr>
          <p:cNvSpPr txBox="1"/>
          <p:nvPr/>
        </p:nvSpPr>
        <p:spPr>
          <a:xfrm>
            <a:off x="1724109" y="5335918"/>
            <a:ext cx="1281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abon LT Std" panose="02020602060506020403" pitchFamily="18" charset="0"/>
              </a:rPr>
              <a:t>March </a:t>
            </a:r>
          </a:p>
          <a:p>
            <a:pPr algn="ctr"/>
            <a:r>
              <a:rPr lang="en-US" dirty="0">
                <a:latin typeface="Sabon LT Std" panose="02020602060506020403" pitchFamily="18" charset="0"/>
              </a:rPr>
              <a:t>2023 </a:t>
            </a:r>
          </a:p>
        </p:txBody>
      </p:sp>
    </p:spTree>
    <p:extLst>
      <p:ext uri="{BB962C8B-B14F-4D97-AF65-F5344CB8AC3E}">
        <p14:creationId xmlns:p14="http://schemas.microsoft.com/office/powerpoint/2010/main" val="1265373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306E0-F79C-1E3F-B51A-4B566AB36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GOVERNANCE:  LWDB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45A44-4CF1-85BA-4AE3-C98BAC4026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Board Membership</a:t>
            </a:r>
          </a:p>
          <a:p>
            <a:r>
              <a:rPr lang="en-US" sz="2000" dirty="0"/>
              <a:t>Board Officer Elections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30123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3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13AF7-8D4B-8946-A133-0BCB47C9F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000000"/>
                </a:solidFill>
                <a:latin typeface="Trade Gothic LT Std" panose="00000500000000000000" pitchFamily="50" charset="0"/>
              </a:rPr>
              <a:t>BOARD MEMBERSHIP UPDATES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65BC7-0EFE-0E48-80F2-305066F4C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684213" algn="l"/>
              </a:tabLst>
            </a:pPr>
            <a:r>
              <a:rPr lang="en-US" sz="2400" dirty="0">
                <a:solidFill>
                  <a:srgbClr val="000000"/>
                </a:solidFill>
                <a:latin typeface="Sabon LT Std" panose="02020602060506020403" pitchFamily="18" charset="0"/>
                <a:cs typeface="Arial" panose="020B0604020202020204" pitchFamily="34" charset="0"/>
              </a:rPr>
              <a:t>Departing Members</a:t>
            </a:r>
          </a:p>
          <a:p>
            <a:pPr marL="731520" lvl="1" indent="-341313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684213" algn="l"/>
              </a:tabLst>
            </a:pP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Princess Ayers- Stewart - Business</a:t>
            </a:r>
          </a:p>
          <a:p>
            <a:pPr marL="731520" lvl="1" indent="-341313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684213" algn="l"/>
              </a:tabLst>
            </a:pPr>
            <a:r>
              <a:rPr lang="en-US" sz="2000" dirty="0">
                <a:solidFill>
                  <a:srgbClr val="000000"/>
                </a:solidFill>
                <a:latin typeface="Sabon LT Std" panose="02020602060506020403" pitchFamily="18" charset="0"/>
                <a:cs typeface="Arial" panose="020B0604020202020204" pitchFamily="34" charset="0"/>
              </a:rPr>
              <a:t>Justin </a:t>
            </a:r>
            <a:r>
              <a:rPr lang="en-US" sz="2000" dirty="0" err="1">
                <a:solidFill>
                  <a:srgbClr val="333333"/>
                </a:solidFill>
                <a:effectLst/>
                <a:latin typeface="Sabon LT Std" panose="020206020605060204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Magouirk</a:t>
            </a:r>
            <a:r>
              <a:rPr lang="en-US" sz="2000" dirty="0">
                <a:solidFill>
                  <a:srgbClr val="333333"/>
                </a:solidFill>
                <a:effectLst/>
                <a:latin typeface="Sabon LT Std" panose="020206020605060204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Crowe - Business</a:t>
            </a:r>
          </a:p>
          <a:p>
            <a:pPr marL="731520" lvl="1" indent="-341313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684213" algn="l"/>
              </a:tabLst>
            </a:pPr>
            <a:r>
              <a:rPr lang="en-US" sz="2000" dirty="0">
                <a:solidFill>
                  <a:srgbClr val="333333"/>
                </a:solidFill>
                <a:effectLst/>
                <a:latin typeface="Sabon LT Std" panose="020206020605060204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Berit Eriksson – Workforce Representative/Labor</a:t>
            </a:r>
          </a:p>
          <a:p>
            <a:pPr marL="731520" lvl="1" indent="-341313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684213" algn="l"/>
              </a:tabLst>
            </a:pP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John Bowers  - Required Partner (Adult Basic Education)</a:t>
            </a:r>
            <a:endParaRPr lang="en-US" sz="2000" dirty="0">
              <a:solidFill>
                <a:srgbClr val="333333"/>
              </a:solidFill>
              <a:effectLst/>
              <a:latin typeface="Sabon LT Std" panose="02020602060506020403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31520" lvl="1" indent="-341313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684213" algn="l"/>
              </a:tabLst>
            </a:pPr>
            <a:endParaRPr lang="en-US" sz="1800" b="1" dirty="0">
              <a:solidFill>
                <a:srgbClr val="333333"/>
              </a:solidFill>
              <a:cs typeface="Calibri" panose="020F0502020204030204" pitchFamily="34" charset="0"/>
            </a:endParaRPr>
          </a:p>
          <a:p>
            <a:pPr marL="390207" lvl="1" indent="0">
              <a:spcBef>
                <a:spcPts val="0"/>
              </a:spcBef>
              <a:spcAft>
                <a:spcPts val="300"/>
              </a:spcAft>
              <a:buNone/>
              <a:tabLst>
                <a:tab pos="684213" algn="l"/>
              </a:tabLst>
            </a:pPr>
            <a:endParaRPr lang="en-US" sz="1600" dirty="0">
              <a:solidFill>
                <a:srgbClr val="000000"/>
              </a:solidFill>
              <a:latin typeface="Sabon LT Std" panose="02020602060506020403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tabLst>
                <a:tab pos="684213" algn="l"/>
              </a:tabLst>
            </a:pPr>
            <a:r>
              <a:rPr lang="en-US" sz="2400" dirty="0">
                <a:solidFill>
                  <a:srgbClr val="000000"/>
                </a:solidFill>
                <a:latin typeface="Sabon LT Std" panose="02020602060506020403" pitchFamily="18" charset="0"/>
                <a:cs typeface="Arial" panose="020B0604020202020204" pitchFamily="34" charset="0"/>
              </a:rPr>
              <a:t>Upcoming/Current Vacancies  (6)</a:t>
            </a:r>
          </a:p>
          <a:p>
            <a:pPr marL="1190307" lvl="2" indent="-34290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684213" algn="l"/>
              </a:tabLst>
            </a:pPr>
            <a:r>
              <a:rPr lang="en-US" dirty="0">
                <a:solidFill>
                  <a:srgbClr val="000000"/>
                </a:solidFill>
                <a:latin typeface="Sabon LT Std" panose="02020602060506020403" pitchFamily="18" charset="0"/>
                <a:cs typeface="Arial" panose="020B0604020202020204" pitchFamily="34" charset="0"/>
              </a:rPr>
              <a:t>3 Business</a:t>
            </a:r>
          </a:p>
          <a:p>
            <a:pPr marL="1190307" lvl="2" indent="-34290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684213" algn="l"/>
              </a:tabLst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1 Labor/Workforce Representative</a:t>
            </a:r>
          </a:p>
          <a:p>
            <a:pPr marL="1190307" lvl="2" indent="-34290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684213" algn="l"/>
              </a:tabLst>
            </a:pPr>
            <a:r>
              <a:rPr lang="en-US" dirty="0">
                <a:solidFill>
                  <a:srgbClr val="000000"/>
                </a:solidFill>
                <a:latin typeface="Sabon LT Std" panose="02020602060506020403" pitchFamily="18" charset="0"/>
                <a:cs typeface="Arial" panose="020B0604020202020204" pitchFamily="34" charset="0"/>
              </a:rPr>
              <a:t>2 Required Partners: </a:t>
            </a:r>
          </a:p>
          <a:p>
            <a:pPr marL="1590357" lvl="3" indent="-285750">
              <a:spcBef>
                <a:spcPts val="0"/>
              </a:spcBef>
              <a:spcAft>
                <a:spcPts val="300"/>
              </a:spcAft>
              <a:tabLst>
                <a:tab pos="684213" algn="l"/>
              </a:tabLst>
            </a:pPr>
            <a:r>
              <a:rPr lang="en-US" sz="1600" dirty="0">
                <a:solidFill>
                  <a:srgbClr val="000000"/>
                </a:solidFill>
                <a:latin typeface="Sabon LT Std" panose="02020602060506020403" pitchFamily="18" charset="0"/>
                <a:cs typeface="Arial" panose="020B0604020202020204" pitchFamily="34" charset="0"/>
              </a:rPr>
              <a:t>1 Adult/Basic Education</a:t>
            </a:r>
          </a:p>
          <a:p>
            <a:pPr marL="1590357" lvl="3" indent="-285750">
              <a:spcBef>
                <a:spcPts val="0"/>
              </a:spcBef>
              <a:spcAft>
                <a:spcPts val="300"/>
              </a:spcAft>
              <a:tabLst>
                <a:tab pos="684213" algn="l"/>
              </a:tabLst>
            </a:pPr>
            <a:r>
              <a:rPr lang="en-US" sz="1600" dirty="0">
                <a:solidFill>
                  <a:srgbClr val="000000"/>
                </a:solidFill>
                <a:latin typeface="Sabon LT Std" panose="02020602060506020403" pitchFamily="18" charset="0"/>
                <a:cs typeface="Arial" panose="020B0604020202020204" pitchFamily="34" charset="0"/>
              </a:rPr>
              <a:t>1 Economic Development (Replacing Brian McGowen, Greater Seattle Partners)</a:t>
            </a:r>
          </a:p>
          <a:p>
            <a:pPr marL="0" indent="0">
              <a:spcAft>
                <a:spcPts val="600"/>
              </a:spcAft>
              <a:buNone/>
              <a:tabLst>
                <a:tab pos="684213" algn="l"/>
              </a:tabLst>
            </a:pPr>
            <a:endParaRPr lang="en-US" sz="2000" dirty="0">
              <a:solidFill>
                <a:srgbClr val="000000"/>
              </a:solidFill>
              <a:latin typeface="Sabon LT Std" panose="020206020605060204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758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3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13AF7-8D4B-8946-A133-0BCB47C9F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000000"/>
                </a:solidFill>
                <a:latin typeface="Trade Gothic LT Std" panose="00000500000000000000" pitchFamily="50" charset="0"/>
              </a:rPr>
              <a:t>BOARD COMPOSITION CRITERIA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A5779D3-5E64-489E-B343-5F6D22885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094859"/>
              </p:ext>
            </p:extLst>
          </p:nvPr>
        </p:nvGraphicFramePr>
        <p:xfrm>
          <a:off x="479831" y="1071675"/>
          <a:ext cx="11232338" cy="52688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32338">
                  <a:extLst>
                    <a:ext uri="{9D8B030D-6E8A-4147-A177-3AD203B41FA5}">
                      <a16:colId xmlns:a16="http://schemas.microsoft.com/office/drawing/2014/main" val="3424959718"/>
                    </a:ext>
                  </a:extLst>
                </a:gridCol>
              </a:tblGrid>
              <a:tr h="42251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  <a:tabLst>
                          <a:tab pos="684213" algn="l"/>
                        </a:tabLst>
                      </a:pPr>
                      <a:r>
                        <a:rPr lang="en-US" sz="2000" b="1" u="none" dirty="0">
                          <a:latin typeface="Sabon LT Std" panose="02020602060506020403" pitchFamily="18" charset="0"/>
                        </a:rPr>
                        <a:t>WIOA Required Criteria </a:t>
                      </a:r>
                      <a:r>
                        <a:rPr lang="en-US" sz="2000" b="1" u="none" dirty="0">
                          <a:solidFill>
                            <a:schemeClr val="tx1"/>
                          </a:solidFill>
                          <a:effectLst/>
                          <a:latin typeface="Sabon LT Std" panose="02020602060506020403" pitchFamily="18" charset="0"/>
                          <a:ea typeface="+mn-ea"/>
                          <a:cs typeface="+mn-cs"/>
                        </a:rPr>
                        <a:t>20 CFR 679.320(b) </a:t>
                      </a:r>
                      <a:endParaRPr lang="en-US" sz="2000" b="1" u="none" dirty="0">
                        <a:latin typeface="Sabon LT Std" panose="02020602060506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371489"/>
                  </a:ext>
                </a:extLst>
              </a:tr>
              <a:tr h="1208378">
                <a:tc>
                  <a:txBody>
                    <a:bodyPr/>
                    <a:lstStyle/>
                    <a:p>
                      <a:pPr marL="342900" marR="0" lvl="0" indent="-3429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u="sng" dirty="0">
                          <a:latin typeface="Sabon LT Std" panose="02020602060506020403" pitchFamily="18" charset="0"/>
                        </a:rPr>
                        <a:t>Business</a:t>
                      </a:r>
                      <a:r>
                        <a:rPr lang="en-US" sz="2000" u="sng" dirty="0">
                          <a:latin typeface="Sabon LT Std" panose="02020602060506020403" pitchFamily="18" charset="0"/>
                        </a:rPr>
                        <a:t>:</a:t>
                      </a:r>
                      <a:r>
                        <a:rPr lang="en-US" sz="2000" u="none" dirty="0">
                          <a:latin typeface="Sabon LT Std" panose="02020602060506020403" pitchFamily="18" charset="0"/>
                        </a:rPr>
                        <a:t>  (51%)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Sabon LT Std" panose="02020602060506020403" pitchFamily="18" charset="0"/>
                          <a:ea typeface="+mn-ea"/>
                          <a:cs typeface="+mn-cs"/>
                        </a:rPr>
                        <a:t>A majority of the members must be representatives of business in the local area. (1) Be an owner, chief executive officer, chief operating officer, or other individual with optimum policy-making or hiring authority; and (2) Provide employment opportunities in in-demand industry sectors or occupations.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0000"/>
                        </a:solidFill>
                        <a:latin typeface="Sabon LT Std" panose="020206020605060204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335941"/>
                  </a:ext>
                </a:extLst>
              </a:tr>
              <a:tr h="964039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u="sng" kern="1200" dirty="0">
                          <a:solidFill>
                            <a:srgbClr val="000000"/>
                          </a:solidFill>
                          <a:latin typeface="Sabon LT Std" panose="02020602060506020403" pitchFamily="18" charset="0"/>
                          <a:ea typeface="+mn-ea"/>
                          <a:cs typeface="+mn-cs"/>
                        </a:rPr>
                        <a:t>Workforce Representative</a:t>
                      </a:r>
                      <a:r>
                        <a:rPr lang="en-US" sz="2000" b="1" u="none" kern="1200" dirty="0">
                          <a:solidFill>
                            <a:srgbClr val="000000"/>
                          </a:solidFill>
                          <a:latin typeface="Sabon LT Std" panose="02020602060506020403" pitchFamily="18" charset="0"/>
                          <a:ea typeface="+mn-ea"/>
                          <a:cs typeface="+mn-cs"/>
                        </a:rPr>
                        <a:t>  (20%) 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Sabon LT Std" panose="02020602060506020403" pitchFamily="18" charset="0"/>
                          <a:ea typeface="+mn-ea"/>
                          <a:cs typeface="+mn-cs"/>
                        </a:rPr>
                        <a:t>Must include at least two members from labor organizations, one or more joint labor-management, or union affiliated, registered apprenticeship program within the area who must be a training director or a member of a labor organization.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000" kern="1200" dirty="0">
                        <a:solidFill>
                          <a:srgbClr val="000000"/>
                        </a:solidFill>
                        <a:latin typeface="Sabon LT Std" panose="020206020605060204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127019"/>
                  </a:ext>
                </a:extLst>
              </a:tr>
              <a:tr h="92952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u="sng" kern="1200" dirty="0">
                          <a:solidFill>
                            <a:srgbClr val="000000"/>
                          </a:solidFill>
                          <a:latin typeface="Sabon LT Std" panose="02020602060506020403" pitchFamily="18" charset="0"/>
                          <a:ea typeface="+mn-ea"/>
                          <a:cs typeface="+mn-cs"/>
                        </a:rPr>
                        <a:t>Required Partners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Sabon LT Std" panose="02020602060506020403" pitchFamily="18" charset="0"/>
                          <a:ea typeface="+mn-ea"/>
                          <a:cs typeface="+mn-cs"/>
                        </a:rPr>
                        <a:t>: (1) Eligible training provider administering WIOA Title II adult education and literacy ; (2) institution of higher education, including community colleges; (3) economic and community development entities; (4) State Employment Service office under the Wagner-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Sabon LT Std" panose="02020602060506020403" pitchFamily="18" charset="0"/>
                          <a:ea typeface="+mn-ea"/>
                          <a:cs typeface="+mn-cs"/>
                        </a:rPr>
                        <a:t>Peyser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Sabon LT Std" panose="02020602060506020403" pitchFamily="18" charset="0"/>
                          <a:ea typeface="+mn-ea"/>
                          <a:cs typeface="+mn-cs"/>
                        </a:rPr>
                        <a:t> Act and (5) the programs carried out under title I of the Rehabilitation Act of 1973, other than sec. 112 or part C.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000" kern="1200" dirty="0">
                        <a:solidFill>
                          <a:srgbClr val="000000"/>
                        </a:solidFill>
                        <a:latin typeface="Sabon LT Std" panose="020206020605060204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027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109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3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13AF7-8D4B-8946-A133-0BCB47C9F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000000"/>
                </a:solidFill>
                <a:latin typeface="Trade Gothic LT Std" panose="00000500000000000000" pitchFamily="50" charset="0"/>
              </a:rPr>
              <a:t>BOARD OFFICER NOMINATIONS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65BC7-0EFE-0E48-80F2-305066F4C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86" y="1122358"/>
            <a:ext cx="11232305" cy="5223024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600"/>
              </a:spcAft>
              <a:buNone/>
              <a:tabLst>
                <a:tab pos="684213" algn="l"/>
              </a:tabLst>
            </a:pPr>
            <a:r>
              <a:rPr lang="en-US" sz="2000" u="sng" cap="all" dirty="0">
                <a:solidFill>
                  <a:srgbClr val="000000"/>
                </a:solidFill>
                <a:latin typeface="Sabon LT Std" panose="02020602060506020403" pitchFamily="18" charset="0"/>
                <a:cs typeface="Arial" panose="020B0604020202020204" pitchFamily="34" charset="0"/>
              </a:rPr>
              <a:t>N</a:t>
            </a:r>
            <a:r>
              <a:rPr lang="en-US" sz="1800" u="sng" cap="all" spc="-5" dirty="0">
                <a:effectLst/>
                <a:ea typeface="Times New Roman" panose="02020603050405020304" pitchFamily="18" charset="0"/>
              </a:rPr>
              <a:t>ominating Committee</a:t>
            </a:r>
            <a:r>
              <a:rPr lang="en-US" sz="1800" spc="-5" dirty="0">
                <a:effectLst/>
                <a:ea typeface="Times New Roman" panose="02020603050405020304" pitchFamily="18" charset="0"/>
              </a:rPr>
              <a:t>: </a:t>
            </a:r>
          </a:p>
          <a:p>
            <a:pPr marL="227013" marR="167005" lvl="1" indent="-227013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ts val="1200"/>
              <a:buFont typeface="Wingdings" panose="05000000000000000000" pitchFamily="2" charset="2"/>
              <a:buChar char="Ø"/>
              <a:tabLst>
                <a:tab pos="227013" algn="l"/>
                <a:tab pos="684213" algn="l"/>
              </a:tabLst>
            </a:pPr>
            <a:r>
              <a:rPr lang="en-US" sz="2300" dirty="0">
                <a:solidFill>
                  <a:srgbClr val="000000"/>
                </a:solidFill>
                <a:cs typeface="Arial" panose="020B0604020202020204" pitchFamily="34" charset="0"/>
              </a:rPr>
              <a:t>Must be formed to determine elections process</a:t>
            </a:r>
          </a:p>
          <a:p>
            <a:pPr marL="227013" marR="167005" lvl="1" indent="-227013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ts val="1200"/>
              <a:buFont typeface="Wingdings" panose="05000000000000000000" pitchFamily="2" charset="2"/>
              <a:buChar char="Ø"/>
              <a:tabLst>
                <a:tab pos="227013" algn="l"/>
                <a:tab pos="684213" algn="l"/>
              </a:tabLst>
            </a:pPr>
            <a:r>
              <a:rPr lang="en-US" sz="2300" dirty="0">
                <a:solidFill>
                  <a:srgbClr val="000000"/>
                </a:solidFill>
                <a:cs typeface="Arial" panose="020B0604020202020204" pitchFamily="34" charset="0"/>
              </a:rPr>
              <a:t>CLEO representatives and board members not running for office.</a:t>
            </a:r>
          </a:p>
          <a:p>
            <a:pPr marL="227013" marR="167005" lvl="1" indent="-227013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ts val="1200"/>
              <a:buFont typeface="Wingdings" panose="05000000000000000000" pitchFamily="2" charset="2"/>
              <a:buChar char="Ø"/>
              <a:tabLst>
                <a:tab pos="684213" algn="l"/>
              </a:tabLst>
            </a:pPr>
            <a:r>
              <a:rPr lang="en-US" sz="2300" dirty="0">
                <a:solidFill>
                  <a:srgbClr val="000000"/>
                </a:solidFill>
                <a:cs typeface="Arial" panose="020B0604020202020204" pitchFamily="34" charset="0"/>
              </a:rPr>
              <a:t>A list of all individuals nominated for officer roles and willing to compete sent to the board 30 days in advance of elections</a:t>
            </a:r>
          </a:p>
          <a:p>
            <a:pPr marL="227013" marR="167005" lvl="1" indent="-227013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ts val="1200"/>
              <a:buFont typeface="Wingdings" panose="05000000000000000000" pitchFamily="2" charset="2"/>
              <a:buChar char="Ø"/>
              <a:tabLst>
                <a:tab pos="684213" algn="l"/>
              </a:tabLst>
            </a:pPr>
            <a:r>
              <a:rPr lang="en-US" sz="2300" dirty="0">
                <a:solidFill>
                  <a:srgbClr val="000000"/>
                </a:solidFill>
                <a:cs typeface="Arial" panose="020B0604020202020204" pitchFamily="34" charset="0"/>
              </a:rPr>
              <a:t>The LWDB/WDC Chair shall be elected by the LWDB from among the business representative members, as required by 20 CFR 679.330.</a:t>
            </a:r>
          </a:p>
          <a:p>
            <a:pPr marL="227013" marR="167005" lvl="1" indent="-227013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ts val="1200"/>
              <a:buFont typeface="Wingdings" panose="05000000000000000000" pitchFamily="2" charset="2"/>
              <a:buChar char="Ø"/>
              <a:tabLst>
                <a:tab pos="684213" algn="l"/>
              </a:tabLst>
            </a:pPr>
            <a:r>
              <a:rPr lang="en-US" sz="2300" dirty="0"/>
              <a:t>The term of all offices two (2) years beginning on the first day of July and shall end on the last day of June. </a:t>
            </a:r>
          </a:p>
          <a:p>
            <a:pPr marL="227013" marR="167005" lvl="1" indent="-227013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ts val="1200"/>
              <a:buFont typeface="Wingdings" panose="05000000000000000000" pitchFamily="2" charset="2"/>
              <a:buChar char="Ø"/>
              <a:tabLst>
                <a:tab pos="684213" algn="l"/>
              </a:tabLst>
            </a:pPr>
            <a:endParaRPr lang="en-US" sz="21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marR="167005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ts val="1200"/>
              <a:buNone/>
              <a:tabLst>
                <a:tab pos="684213" algn="l"/>
              </a:tabLst>
            </a:pPr>
            <a:r>
              <a:rPr lang="en-US" sz="2100" u="sng" dirty="0">
                <a:solidFill>
                  <a:srgbClr val="000000"/>
                </a:solidFill>
                <a:cs typeface="Arial" panose="020B0604020202020204" pitchFamily="34" charset="0"/>
              </a:rPr>
              <a:t>REQUIRED OFFICERS LWDB</a:t>
            </a:r>
          </a:p>
          <a:p>
            <a:pPr marL="731520" marR="167005" lvl="2" indent="-341313">
              <a:spcBef>
                <a:spcPts val="0"/>
              </a:spcBef>
              <a:spcAft>
                <a:spcPts val="300"/>
              </a:spcAft>
              <a:buSzPts val="1200"/>
              <a:buFont typeface="Wingdings" panose="05000000000000000000" pitchFamily="2" charset="2"/>
              <a:buChar char="ü"/>
              <a:tabLst>
                <a:tab pos="684213" algn="l"/>
              </a:tabLst>
            </a:pPr>
            <a:r>
              <a:rPr lang="en-US" sz="2300" dirty="0">
                <a:solidFill>
                  <a:srgbClr val="000000"/>
                </a:solidFill>
                <a:cs typeface="Arial" panose="020B0604020202020204" pitchFamily="34" charset="0"/>
              </a:rPr>
              <a:t>Chair (must be a Business Member)</a:t>
            </a:r>
          </a:p>
          <a:p>
            <a:pPr marL="731520" marR="167005" lvl="2" indent="-341313">
              <a:spcBef>
                <a:spcPts val="0"/>
              </a:spcBef>
              <a:spcAft>
                <a:spcPts val="300"/>
              </a:spcAft>
              <a:buSzPts val="1200"/>
              <a:buFont typeface="Wingdings" panose="05000000000000000000" pitchFamily="2" charset="2"/>
              <a:buChar char="ü"/>
              <a:tabLst>
                <a:tab pos="684213" algn="l"/>
              </a:tabLst>
            </a:pPr>
            <a:r>
              <a:rPr lang="en-US" sz="2300" dirty="0">
                <a:solidFill>
                  <a:srgbClr val="000000"/>
                </a:solidFill>
                <a:cs typeface="Arial" panose="020B0604020202020204" pitchFamily="34" charset="0"/>
              </a:rPr>
              <a:t>Vice Chair </a:t>
            </a:r>
          </a:p>
          <a:p>
            <a:pPr marL="274320" marR="167005" lvl="1" indent="-341313">
              <a:spcBef>
                <a:spcPts val="0"/>
              </a:spcBef>
              <a:spcAft>
                <a:spcPts val="300"/>
              </a:spcAft>
              <a:buSzPts val="1200"/>
              <a:buFont typeface="Wingdings" panose="05000000000000000000" pitchFamily="2" charset="2"/>
              <a:buChar char="Ø"/>
              <a:tabLst>
                <a:tab pos="684213" algn="l"/>
              </a:tabLst>
            </a:pPr>
            <a:endParaRPr lang="en-US" sz="23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marR="167005" lvl="1" indent="0">
              <a:spcBef>
                <a:spcPts val="0"/>
              </a:spcBef>
              <a:spcAft>
                <a:spcPts val="300"/>
              </a:spcAft>
              <a:buSzPts val="1200"/>
              <a:buNone/>
              <a:tabLst>
                <a:tab pos="684213" algn="l"/>
              </a:tabLst>
            </a:pPr>
            <a:r>
              <a:rPr lang="en-US" sz="2300" dirty="0">
                <a:solidFill>
                  <a:srgbClr val="000000"/>
                </a:solidFill>
                <a:cs typeface="Arial" panose="020B0604020202020204" pitchFamily="34" charset="0"/>
              </a:rPr>
              <a:t>Optional:</a:t>
            </a:r>
          </a:p>
          <a:p>
            <a:pPr marL="731520" marR="167005" lvl="2" indent="-341313">
              <a:spcBef>
                <a:spcPts val="0"/>
              </a:spcBef>
              <a:spcAft>
                <a:spcPts val="300"/>
              </a:spcAft>
              <a:buSzPts val="1200"/>
              <a:buFont typeface="Wingdings" panose="05000000000000000000" pitchFamily="2" charset="2"/>
              <a:buChar char="ü"/>
              <a:tabLst>
                <a:tab pos="684213" algn="l"/>
              </a:tabLst>
            </a:pPr>
            <a:r>
              <a:rPr lang="en-US" sz="2300" dirty="0">
                <a:solidFill>
                  <a:srgbClr val="000000"/>
                </a:solidFill>
                <a:cs typeface="Arial" panose="020B0604020202020204" pitchFamily="34" charset="0"/>
              </a:rPr>
              <a:t>Secretary </a:t>
            </a:r>
          </a:p>
          <a:p>
            <a:pPr marL="731520" marR="167005" lvl="2" indent="-341313">
              <a:spcBef>
                <a:spcPts val="0"/>
              </a:spcBef>
              <a:spcAft>
                <a:spcPts val="300"/>
              </a:spcAft>
              <a:buSzPts val="1200"/>
              <a:buFont typeface="Wingdings" panose="05000000000000000000" pitchFamily="2" charset="2"/>
              <a:buChar char="ü"/>
              <a:tabLst>
                <a:tab pos="684213" algn="l"/>
              </a:tabLst>
            </a:pPr>
            <a:r>
              <a:rPr lang="en-US" sz="2300" dirty="0">
                <a:solidFill>
                  <a:srgbClr val="000000"/>
                </a:solidFill>
                <a:cs typeface="Arial" panose="020B0604020202020204" pitchFamily="34" charset="0"/>
              </a:rPr>
              <a:t>Treasurer</a:t>
            </a:r>
          </a:p>
          <a:p>
            <a:pPr marL="731520" marR="167005" lvl="2" indent="-341313">
              <a:spcBef>
                <a:spcPts val="0"/>
              </a:spcBef>
              <a:spcAft>
                <a:spcPts val="300"/>
              </a:spcAft>
              <a:buSzPts val="1200"/>
              <a:buFont typeface="Wingdings" panose="05000000000000000000" pitchFamily="2" charset="2"/>
              <a:buChar char="ü"/>
              <a:tabLst>
                <a:tab pos="684213" algn="l"/>
              </a:tabLst>
            </a:pPr>
            <a:r>
              <a:rPr lang="en-US" sz="2300" dirty="0">
                <a:solidFill>
                  <a:srgbClr val="000000"/>
                </a:solidFill>
                <a:cs typeface="Arial" panose="020B0604020202020204" pitchFamily="34" charset="0"/>
              </a:rPr>
              <a:t>Secretary/Treasurer</a:t>
            </a:r>
            <a:endParaRPr lang="en-US" sz="2000" dirty="0">
              <a:solidFill>
                <a:srgbClr val="000000"/>
              </a:solidFill>
              <a:latin typeface="Sabon LT Std" panose="020206020605060204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095773"/>
      </p:ext>
    </p:extLst>
  </p:cSld>
  <p:clrMapOvr>
    <a:masterClrMapping/>
  </p:clrMapOvr>
</p:sld>
</file>

<file path=ppt/theme/theme1.xml><?xml version="1.0" encoding="utf-8"?>
<a:theme xmlns:a="http://schemas.openxmlformats.org/drawingml/2006/main" name="WDC-Title-Card">
  <a:themeElements>
    <a:clrScheme name="WDC Brand Colors 1">
      <a:dk1>
        <a:srgbClr val="000000"/>
      </a:dk1>
      <a:lt1>
        <a:srgbClr val="FFFFFF"/>
      </a:lt1>
      <a:dk2>
        <a:srgbClr val="405D6F"/>
      </a:dk2>
      <a:lt2>
        <a:srgbClr val="E3E4E3"/>
      </a:lt2>
      <a:accent1>
        <a:srgbClr val="71ACD3"/>
      </a:accent1>
      <a:accent2>
        <a:srgbClr val="FFC50C"/>
      </a:accent2>
      <a:accent3>
        <a:srgbClr val="E1E327"/>
      </a:accent3>
      <a:accent4>
        <a:srgbClr val="B3CADA"/>
      </a:accent4>
      <a:accent5>
        <a:srgbClr val="F5E392"/>
      </a:accent5>
      <a:accent6>
        <a:srgbClr val="EEEEA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DB605EF-4304-9141-AC22-A60E0E8CE051}" vid="{B19B30EA-33F7-7C41-B8B9-6CFB05E2483A}"/>
    </a:ext>
  </a:extLst>
</a:theme>
</file>

<file path=ppt/theme/theme2.xml><?xml version="1.0" encoding="utf-8"?>
<a:theme xmlns:a="http://schemas.openxmlformats.org/drawingml/2006/main" name="WDC-Blue-Gradi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DB605EF-4304-9141-AC22-A60E0E8CE051}" vid="{5E4D3B1E-562C-594C-9D06-7B94E67D3B94}"/>
    </a:ext>
  </a:extLst>
</a:theme>
</file>

<file path=ppt/theme/theme3.xml><?xml version="1.0" encoding="utf-8"?>
<a:theme xmlns:a="http://schemas.openxmlformats.org/drawingml/2006/main" name="WDC-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DB605EF-4304-9141-AC22-A60E0E8CE051}" vid="{950E8572-919C-5540-B7D1-B80CABF0933C}"/>
    </a:ext>
  </a:extLst>
</a:theme>
</file>

<file path=ppt/theme/theme4.xml><?xml version="1.0" encoding="utf-8"?>
<a:theme xmlns:a="http://schemas.openxmlformats.org/drawingml/2006/main" name="WDC-Title-Su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DB605EF-4304-9141-AC22-A60E0E8CE051}" vid="{526B13B4-34ED-5846-95B8-954DDFA72FE4}"/>
    </a:ext>
  </a:extLst>
</a:theme>
</file>

<file path=ppt/theme/theme5.xml><?xml version="1.0" encoding="utf-8"?>
<a:theme xmlns:a="http://schemas.openxmlformats.org/drawingml/2006/main" name="WDC-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DB605EF-4304-9141-AC22-A60E0E8CE051}" vid="{EA311F14-2A1B-8847-A143-A2FD4ADFDB4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3386</Words>
  <Application>Microsoft Macintosh PowerPoint</Application>
  <PresentationFormat>Widescreen</PresentationFormat>
  <Paragraphs>638</Paragraphs>
  <Slides>41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41</vt:i4>
      </vt:variant>
    </vt:vector>
  </HeadingPairs>
  <TitlesOfParts>
    <vt:vector size="55" baseType="lpstr">
      <vt:lpstr>Sabon LT Std</vt:lpstr>
      <vt:lpstr>Trade Gothic LT Std</vt:lpstr>
      <vt:lpstr>Trade Gothic LT Std Bold</vt:lpstr>
      <vt:lpstr>Trebuchet MS</vt:lpstr>
      <vt:lpstr>Times New Roman</vt:lpstr>
      <vt:lpstr>Trade Gothic LT Std Cn</vt:lpstr>
      <vt:lpstr>Calibri</vt:lpstr>
      <vt:lpstr>Arial</vt:lpstr>
      <vt:lpstr>Wingdings</vt:lpstr>
      <vt:lpstr>WDC-Title-Card</vt:lpstr>
      <vt:lpstr>WDC-Blue-Gradient</vt:lpstr>
      <vt:lpstr>WDC-Content</vt:lpstr>
      <vt:lpstr>WDC-Title-Sub</vt:lpstr>
      <vt:lpstr>WDC-Blank</vt:lpstr>
      <vt:lpstr>WDC FINANCE &amp;  ADMINISTRATION  COMMITTEE</vt:lpstr>
      <vt:lpstr>WELCOME &amp; INTRODUCTIONS</vt:lpstr>
      <vt:lpstr>AGENDA</vt:lpstr>
      <vt:lpstr>CEO UPDATE</vt:lpstr>
      <vt:lpstr>Primary objective: develop an approach to systematically track and communicate work progress to the board of directors</vt:lpstr>
      <vt:lpstr>GOVERNANCE:  LWDB</vt:lpstr>
      <vt:lpstr>BOARD MEMBERSHIP UPDATES</vt:lpstr>
      <vt:lpstr>BOARD COMPOSITION CRITERIA</vt:lpstr>
      <vt:lpstr>BOARD OFFICER NOMINATIONS</vt:lpstr>
      <vt:lpstr>ACTION ITEMS</vt:lpstr>
      <vt:lpstr>GOVERNANCE</vt:lpstr>
      <vt:lpstr>WIOA: GOVERNANCE STRUCTURE INTENT AND REQUIREMENTS </vt:lpstr>
      <vt:lpstr>REVISIONS TO BYLAWS AND PARTNERSHIP AGREEMENT</vt:lpstr>
      <vt:lpstr>GOVERNANCE JOURNEY</vt:lpstr>
      <vt:lpstr>REPORT OUT</vt:lpstr>
      <vt:lpstr>PowerPoint Presentation</vt:lpstr>
      <vt:lpstr>PowerPoint Presentation</vt:lpstr>
      <vt:lpstr>WS-SKC MEMORANDUM OF UNDERSTANDING (MOU)</vt:lpstr>
      <vt:lpstr>INFRASTRUCTURE FUNDING AGREEMENTS (IFA)</vt:lpstr>
      <vt:lpstr>INFRASTRUCTURE FUNDING AGREEMENTS (IFA)</vt:lpstr>
      <vt:lpstr>INFRASTRUCTURE FUNDING AGREEMENTS (IFA)</vt:lpstr>
      <vt:lpstr>INFRASTRUCTURE FUNDING AGREEMENTS (IFA)</vt:lpstr>
      <vt:lpstr>INFRASTRUCTURE FUNDING AGREEMENTS (IFA)</vt:lpstr>
      <vt:lpstr>INFRASTRUCTURE FUNDING AGREEMENTS (IFA)</vt:lpstr>
      <vt:lpstr>INFRASTRUCTURE FUNDING AGREEMENTS (IFA)</vt:lpstr>
      <vt:lpstr>INFRASTRUCTURE FUNDING AGREEMENTS (IFA)</vt:lpstr>
      <vt:lpstr>INFRASTRUCTURE FUNDING AGREEMENTS (IFA)</vt:lpstr>
      <vt:lpstr>Infrastructure Funding Agreements (IFA)</vt:lpstr>
      <vt:lpstr>GRANT UPDATE</vt:lpstr>
      <vt:lpstr>GRANTS FUNDING UPDATE</vt:lpstr>
      <vt:lpstr>DIGITAL NAVIGATOR GRANT</vt:lpstr>
      <vt:lpstr>PowerPoint Presentation</vt:lpstr>
      <vt:lpstr>PowerPoint Presentation</vt:lpstr>
      <vt:lpstr>PowerPoint Presentation</vt:lpstr>
      <vt:lpstr>WA STATE DEPT. OF COMMERCE’S DIGITAL NAVIGATOR GRANT</vt:lpstr>
      <vt:lpstr>PowerPoint Presentation</vt:lpstr>
      <vt:lpstr>WA STATE DEPT. OF COMMERCE’S DIGITAL NAVIGATOR GRANT</vt:lpstr>
      <vt:lpstr>DIGITAL NAVIGATOR GRANT - FOUR CORE ELEMENTS</vt:lpstr>
      <vt:lpstr> DIGITAL NAVIGATOR GRANT TIMELINE</vt:lpstr>
      <vt:lpstr>QUALITY JOBS, EQUITY, STRATEGY, AND TRAINING (QUEST)  DISASTER RECOVERY NATIONAL DISLOCATED WORKER GRANTS (DWGS)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</dc:title>
  <dc:creator>Joe Taylor</dc:creator>
  <cp:lastModifiedBy>Joe Taylor</cp:lastModifiedBy>
  <cp:revision>15</cp:revision>
  <dcterms:created xsi:type="dcterms:W3CDTF">2022-11-02T20:24:44Z</dcterms:created>
  <dcterms:modified xsi:type="dcterms:W3CDTF">2022-11-04T00:57:13Z</dcterms:modified>
</cp:coreProperties>
</file>