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9" r:id="rId3"/>
  </p:sldMasterIdLst>
  <p:notesMasterIdLst>
    <p:notesMasterId r:id="rId13"/>
  </p:notesMasterIdLst>
  <p:sldIdLst>
    <p:sldId id="280" r:id="rId4"/>
    <p:sldId id="268" r:id="rId5"/>
    <p:sldId id="1053" r:id="rId6"/>
    <p:sldId id="270" r:id="rId7"/>
    <p:sldId id="275" r:id="rId8"/>
    <p:sldId id="276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1"/>
    <p:restoredTop sz="96327"/>
  </p:normalViewPr>
  <p:slideViewPr>
    <p:cSldViewPr snapToGrid="0" snapToObjects="1">
      <p:cViewPr varScale="1">
        <p:scale>
          <a:sx n="149" d="100"/>
          <a:sy n="149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C0F43-3AFD-B34D-AC18-40DCD1137691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12486-EF82-E74B-82AF-A3A92D27F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150D4-F615-446E-8502-811066C81D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5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E4D2-7CC0-C147-9C0B-9915C6A9E6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7A8F6-0189-1F4A-AB86-D826E873F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3914"/>
            <a:ext cx="10515600" cy="131444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311223-8DE0-E946-87A5-E4C6770B3231}"/>
              </a:ext>
            </a:extLst>
          </p:cNvPr>
          <p:cNvCxnSpPr>
            <a:cxnSpLocks/>
          </p:cNvCxnSpPr>
          <p:nvPr userDrawn="1"/>
        </p:nvCxnSpPr>
        <p:spPr>
          <a:xfrm>
            <a:off x="678789" y="4585053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6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71A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95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35D87-E42C-499A-98F1-920D4661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1C7A-CDF2-4FC2-A82A-E98BB6BD714C}" type="datetimeFigureOut">
              <a:rPr lang="en-US" smtClean="0"/>
              <a:t>12/8/21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9F98C-0EC2-4441-ADE6-D5A4B920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B79D4-9D09-468A-BDE1-6602555A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73AE-AD86-448C-A5DA-725068FCF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4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405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60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D47F48-1FA6-F343-A91C-A358E6661CF3}"/>
              </a:ext>
            </a:extLst>
          </p:cNvPr>
          <p:cNvSpPr/>
          <p:nvPr userDrawn="1"/>
        </p:nvSpPr>
        <p:spPr>
          <a:xfrm>
            <a:off x="0" y="3255089"/>
            <a:ext cx="12191999" cy="116619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0A9190-415B-484E-871D-874D34DF6DB1}"/>
              </a:ext>
            </a:extLst>
          </p:cNvPr>
          <p:cNvSpPr/>
          <p:nvPr userDrawn="1"/>
        </p:nvSpPr>
        <p:spPr>
          <a:xfrm>
            <a:off x="6766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43176D-F30F-A042-B363-F7F52266C7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0830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9973D3-6ED1-BD4F-B9E2-782F3C92771F}"/>
              </a:ext>
            </a:extLst>
          </p:cNvPr>
          <p:cNvSpPr/>
          <p:nvPr userDrawn="1"/>
        </p:nvSpPr>
        <p:spPr>
          <a:xfrm>
            <a:off x="20858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8C2BBD-8752-0448-B2BD-EDF3CC5F0CDD}"/>
              </a:ext>
            </a:extLst>
          </p:cNvPr>
          <p:cNvSpPr/>
          <p:nvPr userDrawn="1"/>
        </p:nvSpPr>
        <p:spPr>
          <a:xfrm>
            <a:off x="34951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37EB3C-4B40-F34E-B32C-24BC3117E301}"/>
              </a:ext>
            </a:extLst>
          </p:cNvPr>
          <p:cNvSpPr/>
          <p:nvPr userDrawn="1"/>
        </p:nvSpPr>
        <p:spPr>
          <a:xfrm>
            <a:off x="49043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700EFA-0BC1-E64D-8545-140249A97871}"/>
              </a:ext>
            </a:extLst>
          </p:cNvPr>
          <p:cNvSpPr/>
          <p:nvPr userDrawn="1"/>
        </p:nvSpPr>
        <p:spPr>
          <a:xfrm>
            <a:off x="6313601" y="3423667"/>
            <a:ext cx="828456" cy="8290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1E4AFA-E4A7-3644-BB8A-83C410A95558}"/>
              </a:ext>
            </a:extLst>
          </p:cNvPr>
          <p:cNvSpPr/>
          <p:nvPr userDrawn="1"/>
        </p:nvSpPr>
        <p:spPr>
          <a:xfrm>
            <a:off x="772285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E0B6BD-DF97-C44D-9685-733591B59196}"/>
              </a:ext>
            </a:extLst>
          </p:cNvPr>
          <p:cNvSpPr/>
          <p:nvPr userDrawn="1"/>
        </p:nvSpPr>
        <p:spPr>
          <a:xfrm>
            <a:off x="9132101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FA7927-E622-6648-A91F-ADAC47043120}"/>
              </a:ext>
            </a:extLst>
          </p:cNvPr>
          <p:cNvSpPr/>
          <p:nvPr userDrawn="1"/>
        </p:nvSpPr>
        <p:spPr>
          <a:xfrm>
            <a:off x="10541348" y="3423956"/>
            <a:ext cx="828456" cy="828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 pitchFamily="2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E33C50-2978-0341-A7FF-5DF371BAF06D}"/>
              </a:ext>
            </a:extLst>
          </p:cNvPr>
          <p:cNvCxnSpPr>
            <a:cxnSpLocks/>
          </p:cNvCxnSpPr>
          <p:nvPr userDrawn="1"/>
        </p:nvCxnSpPr>
        <p:spPr>
          <a:xfrm flipH="1">
            <a:off x="2500079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F86232-E71B-8341-9190-A58ED7FF33D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9328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A924A9-7854-FD45-AD40-AAA4A1DBF277}"/>
              </a:ext>
            </a:extLst>
          </p:cNvPr>
          <p:cNvCxnSpPr>
            <a:cxnSpLocks/>
          </p:cNvCxnSpPr>
          <p:nvPr userDrawn="1"/>
        </p:nvCxnSpPr>
        <p:spPr>
          <a:xfrm flipH="1">
            <a:off x="5318577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E36C9-BB5E-E847-8CC4-F56C63FF8E6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27826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5CC421-F7EC-EC44-B75D-C1F092AE5494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7075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C300CC-B96C-DD44-81CE-3970C832ECF6}"/>
              </a:ext>
            </a:extLst>
          </p:cNvPr>
          <p:cNvCxnSpPr>
            <a:cxnSpLocks/>
          </p:cNvCxnSpPr>
          <p:nvPr userDrawn="1"/>
        </p:nvCxnSpPr>
        <p:spPr>
          <a:xfrm flipH="1">
            <a:off x="9546324" y="4213602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934BD5-1FD8-E24E-8AF0-CC86654CD49F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55572" y="3133051"/>
            <a:ext cx="2" cy="3314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1CD9CD-C600-3D4E-B5A5-DC5467B5D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59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0AADCDA2-7E43-0142-A287-3BFEF1A447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267839" y="3672457"/>
            <a:ext cx="880825" cy="33145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M/Y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E7EECD2A-827A-CE46-959E-A6831385C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84980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0217F257-3965-974E-AEE4-DF2862A43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17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02852BF2-CB32-214B-B011-8074E21C19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3478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B73A4DEB-6616-6C42-ADEB-11DE10310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727" y="4717147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1E46C2BF-44BC-9740-B6D0-7A9E6AD26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1976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2D0894DC-9FA1-5945-B2D8-37593446E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1225" y="4694402"/>
            <a:ext cx="1430197" cy="1765716"/>
          </a:xfrm>
        </p:spPr>
        <p:txBody>
          <a:bodyPr anchor="t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4D1E2443-DEB9-1541-A515-C83AB3A5EB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0473" y="1193506"/>
            <a:ext cx="1430197" cy="1765716"/>
          </a:xfrm>
        </p:spPr>
        <p:txBody>
          <a:bodyPr anchor="b" anchorCtr="1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6A6A06F8-A63F-AF4B-B899-17DE7E2372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3278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M/D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18E6CCEC-C539-B248-AF09-0B5805815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42522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M/D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44E277BA-E04F-054D-A7C2-3956DAB36B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51773" y="3437345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M/D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F8D08A3C-E235-0749-B90E-67F4E48B66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062" y="3437333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M/D</a:t>
            </a:r>
          </a:p>
        </p:txBody>
      </p:sp>
      <p:sp>
        <p:nvSpPr>
          <p:cNvPr id="47" name="Text Placeholder 30">
            <a:extLst>
              <a:ext uri="{FF2B5EF4-FFF2-40B4-BE49-F238E27FC236}">
                <a16:creationId xmlns:a16="http://schemas.microsoft.com/office/drawing/2014/main" id="{3C5AE467-DB9A-404E-ACF8-2E24129F1B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0401" y="3437332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M/D</a:t>
            </a:r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56E8E0A2-2713-E240-82A2-8F0CB87B12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4615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M/D</a:t>
            </a:r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F68ABAF8-4DB3-A642-974A-62B1A144C7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3862" y="3423667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M/D</a:t>
            </a:r>
          </a:p>
        </p:txBody>
      </p:sp>
      <p:sp>
        <p:nvSpPr>
          <p:cNvPr id="50" name="Text Placeholder 30">
            <a:extLst>
              <a:ext uri="{FF2B5EF4-FFF2-40B4-BE49-F238E27FC236}">
                <a16:creationId xmlns:a16="http://schemas.microsoft.com/office/drawing/2014/main" id="{213F02AA-6A65-AB43-9898-E61331CC6E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93111" y="3423666"/>
            <a:ext cx="715099" cy="815067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343433"/>
                </a:solidFill>
                <a:latin typeface="Trade Gothic LT Std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M/D</a:t>
            </a:r>
          </a:p>
        </p:txBody>
      </p:sp>
      <p:sp>
        <p:nvSpPr>
          <p:cNvPr id="56" name="Title 55">
            <a:extLst>
              <a:ext uri="{FF2B5EF4-FFF2-40B4-BE49-F238E27FC236}">
                <a16:creationId xmlns:a16="http://schemas.microsoft.com/office/drawing/2014/main" id="{DD9FF0EC-8E88-174F-8711-F83CD9A01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99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ade Gothic LT Std"/>
                <a:cs typeface="Trade Gothic LT St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Trade Gothic LT Std Bold"/>
                <a:cs typeface="Trade Gothic LT Std Bold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160" dirty="0">
                <a:solidFill>
                  <a:srgbClr val="343433"/>
                </a:solidFill>
              </a:rPr>
              <a:t>SEAKINGWDC.ORG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ade Gothic LT Std"/>
                <a:cs typeface="Trade Gothic LT St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>
                <a:solidFill>
                  <a:srgbClr val="343433"/>
                </a:solidFill>
              </a:rPr>
              <a:t>‹#›</a:t>
            </a:fld>
            <a:endParaRPr dirty="0">
              <a:solidFill>
                <a:srgbClr val="343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Trade Gothic LT Std Bold"/>
                <a:cs typeface="Trade Gothic LT Std Bold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160" dirty="0">
                <a:solidFill>
                  <a:srgbClr val="343433"/>
                </a:solidFill>
              </a:rPr>
              <a:t>SEAKINGWDC.ORG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ade Gothic LT Std"/>
                <a:cs typeface="Trade Gothic LT St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>
                <a:solidFill>
                  <a:srgbClr val="343433"/>
                </a:solidFill>
              </a:rPr>
              <a:t>‹#›</a:t>
            </a:fld>
            <a:endParaRPr dirty="0">
              <a:solidFill>
                <a:srgbClr val="343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7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56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343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905E-D0B3-5A43-BD39-9B9130CCF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8C74-8466-9849-8558-D2C1C9B8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122358"/>
            <a:ext cx="10534453" cy="4404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64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1A3C2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F8D15-B199-D44C-8ACE-E27414BC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8975D-D896-184E-B665-5C0FF6FBD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AEE57E-1D48-5F47-874C-424905D5142F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rgbClr val="343433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rgbClr val="343433"/>
              </a:solidFill>
              <a:latin typeface="Trade Gothic LT Std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8340D-08E1-014D-9AB8-423B5E1A9783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rgbClr val="343433"/>
                </a:solidFill>
                <a:latin typeface="Trade Gothic LT Std Bold" pitchFamily="2" charset="0"/>
              </a:rPr>
              <a:t>SEAKINGWDC.ORG</a:t>
            </a:r>
          </a:p>
        </p:txBody>
      </p:sp>
    </p:spTree>
    <p:extLst>
      <p:ext uri="{BB962C8B-B14F-4D97-AF65-F5344CB8AC3E}">
        <p14:creationId xmlns:p14="http://schemas.microsoft.com/office/powerpoint/2010/main" val="218317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31D810-7BFB-C147-8DFE-2291C8C8FA1D}"/>
              </a:ext>
            </a:extLst>
          </p:cNvPr>
          <p:cNvSpPr/>
          <p:nvPr userDrawn="1"/>
        </p:nvSpPr>
        <p:spPr>
          <a:xfrm>
            <a:off x="0" y="6499889"/>
            <a:ext cx="12192000" cy="35811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FA4CB-75E2-B741-A447-E01CB2CD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81D06-3E3F-B54B-B69C-CC4BE8987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45" y="1391989"/>
            <a:ext cx="10534453" cy="440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1EBE6-5627-6A4F-8E91-18AC4017B411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chemeClr val="bg1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E20642-27C1-3D42-8C7A-478AA6D83C72}"/>
              </a:ext>
            </a:extLst>
          </p:cNvPr>
          <p:cNvCxnSpPr>
            <a:cxnSpLocks/>
          </p:cNvCxnSpPr>
          <p:nvPr userDrawn="1"/>
        </p:nvCxnSpPr>
        <p:spPr>
          <a:xfrm>
            <a:off x="314225" y="850040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37FD32F-F0F9-724D-AC40-2CB9A772E5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501" y="629503"/>
            <a:ext cx="443274" cy="4432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9778C9-6EE0-F245-922E-3C26B42E46CB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chemeClr val="bg1"/>
                </a:solidFill>
                <a:latin typeface="Trade Gothic LT Std Bold" pitchFamily="2" charset="0"/>
              </a:rPr>
              <a:t>SEAKINGWDC.ORG</a:t>
            </a:r>
          </a:p>
        </p:txBody>
      </p:sp>
    </p:spTree>
    <p:extLst>
      <p:ext uri="{BB962C8B-B14F-4D97-AF65-F5344CB8AC3E}">
        <p14:creationId xmlns:p14="http://schemas.microsoft.com/office/powerpoint/2010/main" val="380360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31D810-7BFB-C147-8DFE-2291C8C8FA1D}"/>
              </a:ext>
            </a:extLst>
          </p:cNvPr>
          <p:cNvSpPr/>
          <p:nvPr userDrawn="1"/>
        </p:nvSpPr>
        <p:spPr>
          <a:xfrm>
            <a:off x="0" y="6499889"/>
            <a:ext cx="12192000" cy="358111"/>
          </a:xfrm>
          <a:prstGeom prst="rect">
            <a:avLst/>
          </a:prstGeom>
          <a:solidFill>
            <a:srgbClr val="71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9FA4CB-75E2-B741-A447-E01CB2CD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25" y="107220"/>
            <a:ext cx="11039575" cy="682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81D06-3E3F-B54B-B69C-CC4BE8987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345" y="1391989"/>
            <a:ext cx="10534453" cy="440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1EBE6-5627-6A4F-8E91-18AC4017B411}"/>
              </a:ext>
            </a:extLst>
          </p:cNvPr>
          <p:cNvSpPr/>
          <p:nvPr userDrawn="1"/>
        </p:nvSpPr>
        <p:spPr>
          <a:xfrm>
            <a:off x="11449882" y="6523335"/>
            <a:ext cx="477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6D6331A-1C3D-C646-A9D3-7623A1A26839}" type="slidenum">
              <a:rPr lang="en-US" sz="1400" smtClean="0">
                <a:solidFill>
                  <a:schemeClr val="bg1"/>
                </a:solidFill>
                <a:latin typeface="Trade Gothic LT Std" pitchFamily="2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E20642-27C1-3D42-8C7A-478AA6D83C72}"/>
              </a:ext>
            </a:extLst>
          </p:cNvPr>
          <p:cNvCxnSpPr>
            <a:cxnSpLocks/>
          </p:cNvCxnSpPr>
          <p:nvPr userDrawn="1"/>
        </p:nvCxnSpPr>
        <p:spPr>
          <a:xfrm>
            <a:off x="314225" y="850040"/>
            <a:ext cx="10834421" cy="0"/>
          </a:xfrm>
          <a:prstGeom prst="line">
            <a:avLst/>
          </a:prstGeom>
          <a:ln w="19050">
            <a:solidFill>
              <a:srgbClr val="71A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37FD32F-F0F9-724D-AC40-2CB9A772E5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4501" y="629503"/>
            <a:ext cx="443274" cy="4432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9778C9-6EE0-F245-922E-3C26B42E46CB}"/>
              </a:ext>
            </a:extLst>
          </p:cNvPr>
          <p:cNvSpPr/>
          <p:nvPr userDrawn="1"/>
        </p:nvSpPr>
        <p:spPr>
          <a:xfrm>
            <a:off x="264312" y="6523335"/>
            <a:ext cx="1790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dirty="0">
                <a:solidFill>
                  <a:schemeClr val="bg1"/>
                </a:solidFill>
                <a:latin typeface="Trade Gothic LT Std Bold" pitchFamily="2" charset="0"/>
              </a:rPr>
              <a:t>SEAKINGWDC.ORG</a:t>
            </a:r>
          </a:p>
        </p:txBody>
      </p:sp>
    </p:spTree>
    <p:extLst>
      <p:ext uri="{BB962C8B-B14F-4D97-AF65-F5344CB8AC3E}">
        <p14:creationId xmlns:p14="http://schemas.microsoft.com/office/powerpoint/2010/main" val="428495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rade Gothic LT St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bon LT Std" panose="0202060206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05A4-4652-C748-8873-B5F5D9E7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72" y="2545228"/>
            <a:ext cx="10515600" cy="2052410"/>
          </a:xfrm>
        </p:spPr>
        <p:txBody>
          <a:bodyPr/>
          <a:lstStyle/>
          <a:p>
            <a:r>
              <a:rPr lang="en-US" dirty="0"/>
              <a:t>CONSENT AGENDA BACKGROUND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FCC696-EB85-4C47-B314-A9B08345E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721185"/>
            <a:ext cx="10515600" cy="1314447"/>
          </a:xfrm>
        </p:spPr>
        <p:txBody>
          <a:bodyPr/>
          <a:lstStyle/>
          <a:p>
            <a:r>
              <a:rPr lang="en-US" dirty="0"/>
              <a:t>Finance and Administration Committee</a:t>
            </a:r>
          </a:p>
          <a:p>
            <a:r>
              <a:rPr lang="en-US" dirty="0"/>
              <a:t>November 5, 2021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1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499888"/>
              <a:ext cx="12192000" cy="358140"/>
            </a:xfrm>
            <a:custGeom>
              <a:avLst/>
              <a:gdLst/>
              <a:ahLst/>
              <a:cxnLst/>
              <a:rect l="l" t="t" r="r" b="b"/>
              <a:pathLst>
                <a:path w="12192000" h="358140">
                  <a:moveTo>
                    <a:pt x="12192000" y="0"/>
                  </a:moveTo>
                  <a:lnTo>
                    <a:pt x="0" y="0"/>
                  </a:lnTo>
                  <a:lnTo>
                    <a:pt x="0" y="358111"/>
                  </a:lnTo>
                  <a:lnTo>
                    <a:pt x="12192000" y="35811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1A3C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14225" y="850040"/>
              <a:ext cx="10835005" cy="0"/>
            </a:xfrm>
            <a:custGeom>
              <a:avLst/>
              <a:gdLst/>
              <a:ahLst/>
              <a:cxnLst/>
              <a:rect l="l" t="t" r="r" b="b"/>
              <a:pathLst>
                <a:path w="10835005">
                  <a:moveTo>
                    <a:pt x="0" y="0"/>
                  </a:moveTo>
                  <a:lnTo>
                    <a:pt x="10834421" y="1"/>
                  </a:lnTo>
                </a:path>
              </a:pathLst>
            </a:custGeom>
            <a:ln w="19050">
              <a:solidFill>
                <a:srgbClr val="71A3C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4500" y="629503"/>
              <a:ext cx="443273" cy="44327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165099"/>
            <a:ext cx="4109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POLICY</a:t>
            </a:r>
            <a:r>
              <a:rPr sz="4000" spc="-8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UPDATES</a:t>
            </a:r>
            <a:endParaRPr sz="4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43052" y="6562928"/>
            <a:ext cx="1355089" cy="238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chemeClr val="bg1"/>
                </a:solidFill>
                <a:latin typeface="Trade Gothic LT Std Bold"/>
                <a:ea typeface="+mn-ea"/>
                <a:cs typeface="Trade Gothic LT Std 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160" normalizeH="0" baseline="0" noProof="0" dirty="0">
                <a:ln>
                  <a:noFill/>
                </a:ln>
                <a:solidFill>
                  <a:srgbClr val="343433"/>
                </a:solidFill>
                <a:effectLst/>
                <a:uLnTx/>
                <a:uFillTx/>
                <a:latin typeface="Trade Gothic LT Std Bold"/>
                <a:ea typeface="+mn-ea"/>
              </a:rPr>
              <a:t>SEAKINGWDC.ORG</a:t>
            </a:r>
            <a:endParaRPr kumimoji="0" sz="1400" b="1" i="0" u="none" strike="noStrike" kern="1200" cap="none" spc="-16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Trade Gothic LT Std Bold"/>
              <a:ea typeface="+mn-e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503221" y="6564883"/>
            <a:ext cx="3048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Trade Gothic LT Std"/>
                <a:ea typeface="+mn-ea"/>
                <a:cs typeface="Trade Gothic LT St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3433"/>
                </a:solidFill>
                <a:effectLst/>
                <a:uLnTx/>
                <a:uFillTx/>
                <a:latin typeface="Trade Gothic LT Std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343433"/>
              </a:solidFill>
              <a:effectLst/>
              <a:uLnTx/>
              <a:uFillTx/>
              <a:latin typeface="Trade Gothic LT Std"/>
              <a:ea typeface="+mn-e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1248946"/>
            <a:ext cx="10389235" cy="415607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REVIEW</a:t>
            </a:r>
            <a:r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AND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APPROVE: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/>
              <a:ea typeface="+mn-ea"/>
              <a:cs typeface="Trade Gothic LT Std"/>
            </a:endParaRPr>
          </a:p>
          <a:p>
            <a:pPr marL="927100" marR="0" lvl="0" indent="-914400" algn="l" defTabSz="914400" rtl="0" eaLnBrk="1" fontAlgn="auto" latinLnBrk="0" hangingPunct="1">
              <a:lnSpc>
                <a:spcPts val="4105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AutoNum type="romanLcPeriod"/>
              <a:tabLst>
                <a:tab pos="926465" algn="l"/>
                <a:tab pos="927100" algn="l"/>
              </a:tabLst>
              <a:defRPr/>
            </a:pP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Accommodations</a:t>
            </a:r>
            <a:r>
              <a:rPr kumimoji="0" sz="36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Policy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927100" marR="640080" lvl="0" indent="-914400" algn="l" defTabSz="914400" rtl="0" eaLnBrk="1" fontAlgn="auto" latinLnBrk="0" hangingPunct="1">
              <a:lnSpc>
                <a:spcPts val="391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AutoNum type="romanLcPeriod"/>
              <a:tabLst>
                <a:tab pos="926465" algn="l"/>
                <a:tab pos="927100" algn="l"/>
              </a:tabLst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On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the Job Training Policy for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WIOA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Title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 </a:t>
            </a:r>
            <a:r>
              <a:rPr kumimoji="0" sz="3600" b="0" i="0" u="none" strike="noStrike" kern="1200" cap="none" spc="-9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Programs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927100" marR="0" lvl="0" indent="-914400" algn="l" defTabSz="914400" rtl="0" eaLnBrk="1" fontAlgn="auto" latinLnBrk="0" hangingPunct="1">
              <a:lnSpc>
                <a:spcPts val="36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>
                <a:tab pos="926465" algn="l"/>
                <a:tab pos="927100" algn="l"/>
              </a:tabLst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TAA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&amp;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Dislocated Worker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Co-Enrollment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927100" marR="5080" lvl="0" indent="-914400" algn="l" defTabSz="914400" rtl="0" eaLnBrk="1" fontAlgn="auto" latinLnBrk="0" hangingPunct="1">
              <a:lnSpc>
                <a:spcPts val="379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AutoNum type="romanLcPeriod"/>
              <a:tabLst>
                <a:tab pos="926465" algn="l"/>
                <a:tab pos="927100" algn="l"/>
              </a:tabLst>
              <a:defRPr/>
            </a:pP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Adult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&amp;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Dislocated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Worker Incentive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Payments </a:t>
            </a:r>
            <a:r>
              <a:rPr kumimoji="0" sz="3600" b="0" i="0" u="none" strike="noStrike" kern="1200" cap="none" spc="-9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Policy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927100" marR="0" lvl="0" indent="-914400" algn="l" defTabSz="914400" rtl="0" eaLnBrk="1" fontAlgn="auto" latinLnBrk="0" hangingPunct="1">
              <a:lnSpc>
                <a:spcPts val="3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>
                <a:tab pos="926465" algn="l"/>
                <a:tab pos="927100" algn="l"/>
              </a:tabLst>
              <a:defRPr/>
            </a:pP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Procurement</a:t>
            </a:r>
            <a:r>
              <a:rPr kumimoji="0" sz="36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Policy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8788" y="4585053"/>
              <a:ext cx="10835005" cy="0"/>
            </a:xfrm>
            <a:custGeom>
              <a:avLst/>
              <a:gdLst/>
              <a:ahLst/>
              <a:cxnLst/>
              <a:rect l="l" t="t" r="r" b="b"/>
              <a:pathLst>
                <a:path w="10835005">
                  <a:moveTo>
                    <a:pt x="0" y="0"/>
                  </a:moveTo>
                  <a:lnTo>
                    <a:pt x="10834421" y="1"/>
                  </a:lnTo>
                </a:path>
              </a:pathLst>
            </a:custGeom>
            <a:ln w="19050">
              <a:solidFill>
                <a:srgbClr val="71A3C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2500" y="1855215"/>
            <a:ext cx="10288270" cy="24460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1905" algn="ctr">
              <a:lnSpc>
                <a:spcPct val="89800"/>
              </a:lnSpc>
              <a:spcBef>
                <a:spcPts val="625"/>
              </a:spcBef>
              <a:tabLst>
                <a:tab pos="2936240" algn="l"/>
                <a:tab pos="3239770" algn="l"/>
                <a:tab pos="5255895" algn="l"/>
                <a:tab pos="7635875" algn="l"/>
              </a:tabLst>
            </a:pPr>
            <a:r>
              <a:rPr sz="4300" spc="-5" dirty="0">
                <a:solidFill>
                  <a:srgbClr val="FFFFFF"/>
                </a:solidFill>
              </a:rPr>
              <a:t>REVIEW</a:t>
            </a:r>
            <a:r>
              <a:rPr sz="4300" spc="5" dirty="0">
                <a:solidFill>
                  <a:srgbClr val="FFFFFF"/>
                </a:solidFill>
              </a:rPr>
              <a:t> </a:t>
            </a:r>
            <a:r>
              <a:rPr sz="4300" spc="-5" dirty="0">
                <a:solidFill>
                  <a:srgbClr val="FFFFFF"/>
                </a:solidFill>
              </a:rPr>
              <a:t>AND</a:t>
            </a:r>
            <a:r>
              <a:rPr sz="4300" spc="-10" dirty="0">
                <a:solidFill>
                  <a:srgbClr val="FFFFFF"/>
                </a:solidFill>
              </a:rPr>
              <a:t> APPROVE</a:t>
            </a:r>
            <a:r>
              <a:rPr sz="4300" spc="-5" dirty="0">
                <a:solidFill>
                  <a:srgbClr val="FFFFFF"/>
                </a:solidFill>
              </a:rPr>
              <a:t> </a:t>
            </a:r>
            <a:r>
              <a:rPr sz="4300" spc="-10" dirty="0">
                <a:solidFill>
                  <a:srgbClr val="FFFFFF"/>
                </a:solidFill>
              </a:rPr>
              <a:t>REQUEST</a:t>
            </a:r>
            <a:r>
              <a:rPr sz="4300" dirty="0">
                <a:solidFill>
                  <a:srgbClr val="FFFFFF"/>
                </a:solidFill>
              </a:rPr>
              <a:t> </a:t>
            </a:r>
            <a:r>
              <a:rPr sz="4300" spc="-10" dirty="0">
                <a:solidFill>
                  <a:srgbClr val="FFFFFF"/>
                </a:solidFill>
              </a:rPr>
              <a:t>FOR </a:t>
            </a:r>
            <a:r>
              <a:rPr sz="4300" spc="-5" dirty="0">
                <a:solidFill>
                  <a:srgbClr val="FFFFFF"/>
                </a:solidFill>
              </a:rPr>
              <a:t> </a:t>
            </a:r>
            <a:r>
              <a:rPr sz="4300" spc="-10" dirty="0">
                <a:solidFill>
                  <a:srgbClr val="FFFFFF"/>
                </a:solidFill>
              </a:rPr>
              <a:t>PROPOSALS	</a:t>
            </a:r>
            <a:r>
              <a:rPr sz="4300" spc="-5" dirty="0">
                <a:solidFill>
                  <a:srgbClr val="FFFFFF"/>
                </a:solidFill>
              </a:rPr>
              <a:t>#21-03	EMPLOYMENT </a:t>
            </a:r>
            <a:r>
              <a:rPr sz="4300" dirty="0">
                <a:solidFill>
                  <a:srgbClr val="FFFFFF"/>
                </a:solidFill>
              </a:rPr>
              <a:t> </a:t>
            </a:r>
            <a:r>
              <a:rPr sz="4300" spc="-5" dirty="0">
                <a:solidFill>
                  <a:srgbClr val="FFFFFF"/>
                </a:solidFill>
              </a:rPr>
              <a:t>S</a:t>
            </a:r>
            <a:r>
              <a:rPr sz="4300" spc="-10" dirty="0">
                <a:solidFill>
                  <a:srgbClr val="FFFFFF"/>
                </a:solidFill>
              </a:rPr>
              <a:t>U</a:t>
            </a:r>
            <a:r>
              <a:rPr sz="4300" spc="-5" dirty="0">
                <a:solidFill>
                  <a:srgbClr val="FFFFFF"/>
                </a:solidFill>
              </a:rPr>
              <a:t>PP</a:t>
            </a:r>
            <a:r>
              <a:rPr sz="4300" spc="-10" dirty="0">
                <a:solidFill>
                  <a:srgbClr val="FFFFFF"/>
                </a:solidFill>
              </a:rPr>
              <a:t>OR</a:t>
            </a:r>
            <a:r>
              <a:rPr sz="4300" spc="-5" dirty="0">
                <a:solidFill>
                  <a:srgbClr val="FFFFFF"/>
                </a:solidFill>
              </a:rPr>
              <a:t>T</a:t>
            </a:r>
            <a:r>
              <a:rPr sz="4300" dirty="0">
                <a:solidFill>
                  <a:srgbClr val="FFFFFF"/>
                </a:solidFill>
              </a:rPr>
              <a:t>S	</a:t>
            </a:r>
            <a:r>
              <a:rPr sz="4300" spc="-5" dirty="0">
                <a:solidFill>
                  <a:srgbClr val="FFFFFF"/>
                </a:solidFill>
              </a:rPr>
              <a:t>F</a:t>
            </a:r>
            <a:r>
              <a:rPr sz="4300" spc="-10" dirty="0">
                <a:solidFill>
                  <a:srgbClr val="FFFFFF"/>
                </a:solidFill>
              </a:rPr>
              <a:t>O</a:t>
            </a:r>
            <a:r>
              <a:rPr sz="4300" dirty="0">
                <a:solidFill>
                  <a:srgbClr val="FFFFFF"/>
                </a:solidFill>
              </a:rPr>
              <a:t>R</a:t>
            </a:r>
            <a:r>
              <a:rPr sz="4300" spc="-5" dirty="0">
                <a:solidFill>
                  <a:srgbClr val="FFFFFF"/>
                </a:solidFill>
              </a:rPr>
              <a:t> </a:t>
            </a:r>
            <a:r>
              <a:rPr sz="4300" spc="5" dirty="0">
                <a:solidFill>
                  <a:srgbClr val="FFFFFF"/>
                </a:solidFill>
              </a:rPr>
              <a:t>I</a:t>
            </a:r>
            <a:r>
              <a:rPr sz="4300" spc="-10" dirty="0">
                <a:solidFill>
                  <a:srgbClr val="FFFFFF"/>
                </a:solidFill>
              </a:rPr>
              <a:t>ND</a:t>
            </a:r>
            <a:r>
              <a:rPr sz="4300" spc="5" dirty="0">
                <a:solidFill>
                  <a:srgbClr val="FFFFFF"/>
                </a:solidFill>
              </a:rPr>
              <a:t>I</a:t>
            </a:r>
            <a:r>
              <a:rPr sz="4300" spc="-5" dirty="0">
                <a:solidFill>
                  <a:srgbClr val="FFFFFF"/>
                </a:solidFill>
              </a:rPr>
              <a:t>V</a:t>
            </a:r>
            <a:r>
              <a:rPr sz="4300" spc="5" dirty="0">
                <a:solidFill>
                  <a:srgbClr val="FFFFFF"/>
                </a:solidFill>
              </a:rPr>
              <a:t>I</a:t>
            </a:r>
            <a:r>
              <a:rPr sz="4300" spc="-10" dirty="0">
                <a:solidFill>
                  <a:srgbClr val="FFFFFF"/>
                </a:solidFill>
              </a:rPr>
              <a:t>DU</a:t>
            </a:r>
            <a:r>
              <a:rPr sz="4300" spc="-5" dirty="0">
                <a:solidFill>
                  <a:srgbClr val="FFFFFF"/>
                </a:solidFill>
              </a:rPr>
              <a:t>AL</a:t>
            </a:r>
            <a:r>
              <a:rPr sz="4300" dirty="0">
                <a:solidFill>
                  <a:srgbClr val="FFFFFF"/>
                </a:solidFill>
              </a:rPr>
              <a:t>S	</a:t>
            </a:r>
            <a:r>
              <a:rPr sz="4300" spc="5" dirty="0">
                <a:solidFill>
                  <a:srgbClr val="FFFFFF"/>
                </a:solidFill>
              </a:rPr>
              <a:t>IM</a:t>
            </a:r>
            <a:r>
              <a:rPr sz="4300" spc="-5" dirty="0">
                <a:solidFill>
                  <a:srgbClr val="FFFFFF"/>
                </a:solidFill>
              </a:rPr>
              <a:t>PACTED  BY THE CRIMINAL LEGAL</a:t>
            </a:r>
            <a:r>
              <a:rPr sz="4300" spc="-10" dirty="0">
                <a:solidFill>
                  <a:srgbClr val="FFFFFF"/>
                </a:solidFill>
              </a:rPr>
              <a:t> </a:t>
            </a:r>
            <a:r>
              <a:rPr sz="4300" spc="-5" dirty="0">
                <a:solidFill>
                  <a:srgbClr val="FFFFFF"/>
                </a:solidFill>
              </a:rPr>
              <a:t>SYSTEM</a:t>
            </a:r>
            <a:endParaRPr sz="4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43031" y="1"/>
              <a:ext cx="3249295" cy="6858000"/>
            </a:xfrm>
            <a:custGeom>
              <a:avLst/>
              <a:gdLst/>
              <a:ahLst/>
              <a:cxnLst/>
              <a:rect l="l" t="t" r="r" b="b"/>
              <a:pathLst>
                <a:path w="3249295" h="6858000">
                  <a:moveTo>
                    <a:pt x="0" y="6857999"/>
                  </a:moveTo>
                  <a:lnTo>
                    <a:pt x="3248968" y="6857999"/>
                  </a:lnTo>
                  <a:lnTo>
                    <a:pt x="3248968" y="0"/>
                  </a:lnTo>
                  <a:lnTo>
                    <a:pt x="0" y="0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5806" y="747002"/>
              <a:ext cx="2449222" cy="5618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388375" y="6170676"/>
            <a:ext cx="22244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43433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SEAKINGWDC.ORG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/>
              <a:ea typeface="+mn-ea"/>
              <a:cs typeface="Trade Gothic LT Std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943031" cy="6857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4319" y="466914"/>
            <a:ext cx="8214995" cy="138557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RFP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NO.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21-03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/>
              <a:ea typeface="+mn-ea"/>
              <a:cs typeface="Trade Gothic LT Std"/>
            </a:endParaRPr>
          </a:p>
          <a:p>
            <a:pPr marL="90805" marR="670560" lvl="0" indent="0" algn="l" defTabSz="914400" rtl="0" eaLnBrk="1" fontAlgn="auto" latinLnBrk="0" hangingPunct="1">
              <a:lnSpc>
                <a:spcPts val="331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EMPLOYMENT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SUPPORTS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FOR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INDIVIDUALS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IMPACTED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BY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THE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CRIMINAL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LEGAL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LT Std"/>
                <a:ea typeface="+mn-ea"/>
                <a:cs typeface="Trade Gothic LT Std"/>
              </a:rPr>
              <a:t>SYSTEM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e Gothic LT Std"/>
              <a:ea typeface="+mn-ea"/>
              <a:cs typeface="Trade Gothic LT St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7659" y="4841748"/>
            <a:ext cx="63563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Review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Panel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Recommendations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38100" marR="304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Presented to WDC Finance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&amp;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Administration Committee </a:t>
            </a:r>
            <a:r>
              <a:rPr kumimoji="0" sz="2000" b="0" i="0" u="none" strike="noStrike" kern="1200" cap="none" spc="-5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November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5</a:t>
            </a:r>
            <a:r>
              <a:rPr kumimoji="0" sz="1950" b="0" i="0" u="none" strike="noStrike" kern="1200" cap="none" spc="7" normalizeH="0" baseline="2564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,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2021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357" y="1349755"/>
            <a:ext cx="10855325" cy="40487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702945" lvl="0" indent="-342900" algn="l" defTabSz="914400" rtl="0" eaLnBrk="1" fontAlgn="auto" latinLnBrk="0" hangingPunct="1">
              <a:lnSpc>
                <a:spcPct val="1008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Create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access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to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employment,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training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and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education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opportunities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among </a:t>
            </a:r>
            <a:r>
              <a:rPr kumimoji="0" sz="2400" b="0" i="0" u="none" strike="noStrike" kern="1200" cap="none" spc="-6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individuals who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have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touched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criminal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legal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system.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Wingdings"/>
              <a:buChar char=""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355600" marR="346710" lvl="0" indent="-342900" algn="l" defTabSz="914400" rtl="0" eaLnBrk="1" fontAlgn="auto" latinLnBrk="0" hangingPunct="1">
              <a:lnSpc>
                <a:spcPct val="988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Focus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Black,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Indigenous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and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Latinx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individuals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communities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who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are </a:t>
            </a:r>
            <a:r>
              <a:rPr kumimoji="0" sz="2400" b="0" i="0" u="none" strike="noStrike" kern="1200" cap="none" spc="-6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adversely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affected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by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criminal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legal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system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that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disproportionately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targets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people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color,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immigrants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and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refugees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(BIPOC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communities).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Wingdings"/>
              <a:buChar char=""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99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"/>
              <a:tabLst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Provide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upstream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and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responsive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services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through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community-led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organizations </a:t>
            </a:r>
            <a:r>
              <a:rPr kumimoji="0" sz="2400" b="0" i="0" u="none" strike="noStrike" kern="1200" cap="none" spc="-6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possess,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or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tap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into,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community-centered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leadership, peer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navigators,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and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technical expertise needed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to support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individuals’ journey towards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employment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and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self-determination.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503221" y="6564883"/>
            <a:ext cx="3048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Trade Gothic LT Std"/>
                <a:ea typeface="+mn-ea"/>
                <a:cs typeface="Trade Gothic LT St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3433"/>
                </a:solidFill>
                <a:effectLst/>
                <a:uLnTx/>
                <a:uFillTx/>
                <a:latin typeface="Trade Gothic LT Std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LT Std"/>
              <a:ea typeface="+mn-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965" y="17779"/>
            <a:ext cx="5126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GOAL</a:t>
            </a:r>
            <a:r>
              <a:rPr sz="4800" spc="-25" dirty="0"/>
              <a:t> </a:t>
            </a:r>
            <a:r>
              <a:rPr sz="4800" spc="-5" dirty="0"/>
              <a:t>OF</a:t>
            </a:r>
            <a:r>
              <a:rPr sz="4800" spc="-20" dirty="0"/>
              <a:t> </a:t>
            </a:r>
            <a:r>
              <a:rPr sz="4800" dirty="0"/>
              <a:t>THE</a:t>
            </a:r>
            <a:r>
              <a:rPr sz="4800" spc="-30" dirty="0"/>
              <a:t> </a:t>
            </a:r>
            <a:r>
              <a:rPr sz="4800" dirty="0"/>
              <a:t>RFP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965" y="17779"/>
            <a:ext cx="47701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SCOPE</a:t>
            </a:r>
            <a:r>
              <a:rPr sz="4800" spc="-50" dirty="0"/>
              <a:t> </a:t>
            </a:r>
            <a:r>
              <a:rPr sz="4800" dirty="0"/>
              <a:t>OF</a:t>
            </a:r>
            <a:r>
              <a:rPr sz="4800" spc="-50" dirty="0"/>
              <a:t> </a:t>
            </a:r>
            <a:r>
              <a:rPr sz="4800" dirty="0"/>
              <a:t>WORK</a:t>
            </a:r>
            <a:endParaRPr sz="4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503221" y="6564883"/>
            <a:ext cx="3048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Trade Gothic LT Std"/>
                <a:ea typeface="+mn-ea"/>
                <a:cs typeface="Trade Gothic LT St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3433"/>
                </a:solidFill>
                <a:effectLst/>
                <a:uLnTx/>
                <a:uFillTx/>
                <a:latin typeface="Trade Gothic LT Std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LT Std"/>
              <a:ea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655" y="1303020"/>
            <a:ext cx="11617960" cy="4597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  <a:tab pos="4699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Peer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mentorship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and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community-based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navigation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  <a:tab pos="4699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Employment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specialist services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+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case management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with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longer service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eligibility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  <a:tab pos="4699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Access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to paid apprenticeships,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pre-apprenticeships,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and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training programs for in-demand job sectors: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  <a:tab pos="4699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Integrated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services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with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diversion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programs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  <a:tab pos="4699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Pre-release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services/supports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for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incarcerated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individuals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  <a:tab pos="4699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Facilitated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connection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to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auxiliary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community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services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469900" marR="541655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  <a:tab pos="46990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Allowing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funded programs to access flexible financial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assistance (FFA)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to meet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and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support basic </a:t>
            </a:r>
            <a:r>
              <a:rPr kumimoji="0" sz="2000" b="0" i="0" u="none" strike="noStrike" kern="1200" cap="none" spc="-5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needs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of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participants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469900" marR="508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  <a:tab pos="469900" algn="l"/>
              </a:tabLst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Other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: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Organizations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may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propose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additional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strategies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and</a:t>
            </a:r>
            <a:r>
              <a:rPr kumimoji="0" sz="2000" b="1" i="1" u="none" strike="noStrike" kern="1200" cap="none" spc="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program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models. If</a:t>
            </a:r>
            <a:r>
              <a:rPr kumimoji="0" sz="2000" b="1" i="1" u="none" strike="noStrike" kern="1200" cap="none" spc="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your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organization’s </a:t>
            </a:r>
            <a:r>
              <a:rPr kumimoji="0" sz="2000" b="1" i="1" u="none" strike="noStrike" kern="1200" cap="none" spc="-54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program</a:t>
            </a:r>
            <a:r>
              <a:rPr kumimoji="0" sz="2000" b="1" i="1" u="none" strike="noStrike" kern="1200" cap="none" spc="-1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model</a:t>
            </a:r>
            <a:r>
              <a:rPr kumimoji="0" sz="2000" b="1" i="1" u="none" strike="noStrike" kern="1200" cap="none" spc="-1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does </a:t>
            </a:r>
            <a:r>
              <a:rPr kumimoji="0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not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align with the strategies above,</a:t>
            </a:r>
            <a:r>
              <a:rPr kumimoji="0" sz="2000" b="1" i="1" u="none" strike="noStrike" kern="1200" cap="none" spc="-1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please describe alternative strategies</a:t>
            </a:r>
            <a:r>
              <a:rPr kumimoji="0" sz="2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965" y="1014476"/>
            <a:ext cx="922083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22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evaluation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panel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recommends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funding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following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organizations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from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November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2021 </a:t>
            </a:r>
            <a:r>
              <a:rPr kumimoji="0" sz="1800" b="0" i="0" u="none" strike="noStrike" kern="1200" cap="none" spc="-4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through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December 31, 2023.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503221" y="6564883"/>
            <a:ext cx="3048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Trade Gothic LT Std"/>
                <a:ea typeface="+mn-ea"/>
                <a:cs typeface="Trade Gothic LT St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3433"/>
                </a:solidFill>
                <a:effectLst/>
                <a:uLnTx/>
                <a:uFillTx/>
                <a:latin typeface="Trade Gothic LT Std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LT Std"/>
              <a:ea typeface="+mn-e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4190" y="1709329"/>
          <a:ext cx="11061064" cy="249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R="454659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Sabon LT Std"/>
                          <a:cs typeface="Sabon LT Std"/>
                        </a:rPr>
                        <a:t>Count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latin typeface="Sabon LT Std"/>
                          <a:cs typeface="Sabon LT Std"/>
                        </a:rPr>
                        <a:t>Name</a:t>
                      </a:r>
                      <a:r>
                        <a:rPr sz="1800" b="1" spc="-1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b="1" spc="-5" dirty="0">
                          <a:latin typeface="Sabon LT Std"/>
                          <a:cs typeface="Sabon LT Std"/>
                        </a:rPr>
                        <a:t>of</a:t>
                      </a:r>
                      <a:r>
                        <a:rPr sz="1800" b="1" spc="-1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b="1" spc="-5" dirty="0">
                          <a:latin typeface="Sabon LT Std"/>
                          <a:cs typeface="Sabon LT Std"/>
                        </a:rPr>
                        <a:t>the</a:t>
                      </a:r>
                      <a:r>
                        <a:rPr sz="1800" b="1" spc="-10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b="1" spc="-5" dirty="0">
                          <a:latin typeface="Sabon LT Std"/>
                          <a:cs typeface="Sabon LT Std"/>
                        </a:rPr>
                        <a:t>Organization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86790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Sabon LT Std"/>
                          <a:cs typeface="Sabon LT Std"/>
                        </a:rPr>
                        <a:t>12-month recommended funding </a:t>
                      </a:r>
                      <a:r>
                        <a:rPr sz="1800" b="1" spc="-490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b="1" spc="-5" dirty="0">
                          <a:latin typeface="Sabon LT Std"/>
                          <a:cs typeface="Sabon LT Std"/>
                        </a:rPr>
                        <a:t>(renewed</a:t>
                      </a:r>
                      <a:r>
                        <a:rPr sz="1800" b="1" spc="-10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b="1" spc="-5" dirty="0">
                          <a:latin typeface="Sabon LT Std"/>
                          <a:cs typeface="Sabon LT Std"/>
                        </a:rPr>
                        <a:t>annually)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8450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1.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Chief</a:t>
                      </a:r>
                      <a:r>
                        <a:rPr sz="1800" spc="-1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Seattle</a:t>
                      </a:r>
                      <a:r>
                        <a:rPr sz="1800" spc="-1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Club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Sabon LT Std"/>
                          <a:cs typeface="Sabon LT Std"/>
                        </a:rPr>
                        <a:t>$</a:t>
                      </a:r>
                      <a:r>
                        <a:rPr sz="1800" spc="-5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225,000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8450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2.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Community</a:t>
                      </a:r>
                      <a:r>
                        <a:rPr sz="1800" spc="-2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Passageways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Sabon LT Std"/>
                          <a:cs typeface="Sabon LT Std"/>
                        </a:rPr>
                        <a:t>$</a:t>
                      </a:r>
                      <a:r>
                        <a:rPr sz="1800" spc="-5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180,000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8450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3.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Sabon LT Std"/>
                          <a:cs typeface="Sabon LT Std"/>
                        </a:rPr>
                        <a:t>TRAC</a:t>
                      </a:r>
                      <a:r>
                        <a:rPr sz="1800" spc="-3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Associates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Sabon LT Std"/>
                          <a:cs typeface="Sabon LT Std"/>
                        </a:rPr>
                        <a:t>$</a:t>
                      </a:r>
                      <a:r>
                        <a:rPr sz="1800" spc="-5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284,000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8450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4.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Organization</a:t>
                      </a:r>
                      <a:r>
                        <a:rPr sz="1800" spc="-10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for</a:t>
                      </a:r>
                      <a:r>
                        <a:rPr sz="1800" spc="-10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Prostitution</a:t>
                      </a:r>
                      <a:r>
                        <a:rPr sz="1800" spc="-10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Survivors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Sabon LT Std"/>
                          <a:cs typeface="Sabon LT Std"/>
                        </a:rPr>
                        <a:t>$</a:t>
                      </a:r>
                      <a:r>
                        <a:rPr sz="1800" spc="-5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161,000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8450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5.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Weld</a:t>
                      </a:r>
                      <a:r>
                        <a:rPr sz="1800" spc="-30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Seattle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Sabon LT Std"/>
                          <a:cs typeface="Sabon LT Std"/>
                        </a:rPr>
                        <a:t>$</a:t>
                      </a:r>
                      <a:r>
                        <a:rPr sz="1800" spc="-5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100,000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5B9BD5"/>
                      </a:solidFill>
                      <a:prstDash val="solid"/>
                    </a:lnL>
                    <a:lnR w="19050">
                      <a:solidFill>
                        <a:srgbClr val="5B9BD5"/>
                      </a:solidFill>
                      <a:prstDash val="solid"/>
                    </a:lnR>
                    <a:lnT w="19050">
                      <a:solidFill>
                        <a:srgbClr val="5B9BD5"/>
                      </a:solidFill>
                      <a:prstDash val="solid"/>
                    </a:lnT>
                    <a:lnB w="19050">
                      <a:solidFill>
                        <a:srgbClr val="5B9BD5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92965" y="4361179"/>
            <a:ext cx="924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The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following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organizations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will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be</a:t>
            </a:r>
            <a:r>
              <a:rPr kumimoji="0" sz="18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considered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if/when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additional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funding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becomes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available.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4190" y="4780259"/>
          <a:ext cx="45821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5" dirty="0">
                          <a:latin typeface="Sabon LT Std"/>
                          <a:cs typeface="Sabon LT Std"/>
                        </a:rPr>
                        <a:t>Count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C000"/>
                      </a:solidFill>
                      <a:prstDash val="solid"/>
                    </a:lnL>
                    <a:lnR w="19050">
                      <a:solidFill>
                        <a:srgbClr val="FFC000"/>
                      </a:solidFill>
                      <a:prstDash val="solid"/>
                    </a:lnR>
                    <a:lnT w="19050">
                      <a:solidFill>
                        <a:srgbClr val="FFC000"/>
                      </a:solidFill>
                      <a:prstDash val="solid"/>
                    </a:lnT>
                    <a:lnB w="190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dirty="0">
                          <a:latin typeface="Sabon LT Std"/>
                          <a:cs typeface="Sabon LT Std"/>
                        </a:rPr>
                        <a:t>Name</a:t>
                      </a:r>
                      <a:r>
                        <a:rPr sz="1800" b="1" spc="-1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b="1" spc="-5" dirty="0">
                          <a:latin typeface="Sabon LT Std"/>
                          <a:cs typeface="Sabon LT Std"/>
                        </a:rPr>
                        <a:t>of</a:t>
                      </a:r>
                      <a:r>
                        <a:rPr sz="1800" b="1" spc="-1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b="1" spc="-5" dirty="0">
                          <a:latin typeface="Sabon LT Std"/>
                          <a:cs typeface="Sabon LT Std"/>
                        </a:rPr>
                        <a:t>the</a:t>
                      </a:r>
                      <a:r>
                        <a:rPr sz="1800" b="1" spc="-10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b="1" spc="-5" dirty="0">
                          <a:latin typeface="Sabon LT Std"/>
                          <a:cs typeface="Sabon LT Std"/>
                        </a:rPr>
                        <a:t>Organization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C000"/>
                      </a:solidFill>
                      <a:prstDash val="solid"/>
                    </a:lnL>
                    <a:lnR w="19050">
                      <a:solidFill>
                        <a:srgbClr val="FFC000"/>
                      </a:solidFill>
                      <a:prstDash val="solid"/>
                    </a:lnR>
                    <a:lnT w="19050">
                      <a:solidFill>
                        <a:srgbClr val="FFC000"/>
                      </a:solidFill>
                      <a:prstDash val="solid"/>
                    </a:lnT>
                    <a:lnB w="190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1.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C000"/>
                      </a:solidFill>
                      <a:prstDash val="solid"/>
                    </a:lnL>
                    <a:lnR w="19050">
                      <a:solidFill>
                        <a:srgbClr val="FFC000"/>
                      </a:solidFill>
                      <a:prstDash val="solid"/>
                    </a:lnR>
                    <a:lnT w="19050">
                      <a:solidFill>
                        <a:srgbClr val="FFC000"/>
                      </a:solidFill>
                      <a:prstDash val="solid"/>
                    </a:lnT>
                    <a:lnB w="1905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Sabon LT Std"/>
                          <a:cs typeface="Sabon LT Std"/>
                        </a:rPr>
                        <a:t>Real</a:t>
                      </a:r>
                      <a:r>
                        <a:rPr sz="1800" spc="-1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Escape from</a:t>
                      </a:r>
                      <a:r>
                        <a:rPr sz="1800" spc="-10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the </a:t>
                      </a:r>
                      <a:r>
                        <a:rPr sz="1800" dirty="0">
                          <a:latin typeface="Sabon LT Std"/>
                          <a:cs typeface="Sabon LT Std"/>
                        </a:rPr>
                        <a:t>Sex</a:t>
                      </a:r>
                      <a:r>
                        <a:rPr sz="1800" spc="-15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Trade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C000"/>
                      </a:solidFill>
                      <a:prstDash val="solid"/>
                    </a:lnL>
                    <a:lnR w="19050">
                      <a:solidFill>
                        <a:srgbClr val="FFC000"/>
                      </a:solidFill>
                      <a:prstDash val="solid"/>
                    </a:lnR>
                    <a:lnT w="19050">
                      <a:solidFill>
                        <a:srgbClr val="FFC000"/>
                      </a:solidFill>
                      <a:prstDash val="solid"/>
                    </a:lnT>
                    <a:lnB w="1905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2.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C000"/>
                      </a:solidFill>
                      <a:prstDash val="solid"/>
                    </a:lnL>
                    <a:lnR w="19050">
                      <a:solidFill>
                        <a:srgbClr val="FFC000"/>
                      </a:solidFill>
                      <a:prstDash val="solid"/>
                    </a:lnR>
                    <a:lnT w="19050">
                      <a:solidFill>
                        <a:srgbClr val="FFC000"/>
                      </a:solidFill>
                      <a:prstDash val="solid"/>
                    </a:lnT>
                    <a:lnB w="190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Neighborhood</a:t>
                      </a:r>
                      <a:r>
                        <a:rPr sz="1800" spc="-40" dirty="0">
                          <a:latin typeface="Sabon LT Std"/>
                          <a:cs typeface="Sabon LT Std"/>
                        </a:rPr>
                        <a:t> </a:t>
                      </a:r>
                      <a:r>
                        <a:rPr sz="1800" spc="-5" dirty="0">
                          <a:latin typeface="Sabon LT Std"/>
                          <a:cs typeface="Sabon LT Std"/>
                        </a:rPr>
                        <a:t>House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FFC000"/>
                      </a:solidFill>
                      <a:prstDash val="solid"/>
                    </a:lnL>
                    <a:lnR w="19050">
                      <a:solidFill>
                        <a:srgbClr val="FFC000"/>
                      </a:solidFill>
                      <a:prstDash val="solid"/>
                    </a:lnR>
                    <a:lnT w="19050">
                      <a:solidFill>
                        <a:srgbClr val="FFC000"/>
                      </a:solidFill>
                      <a:prstDash val="solid"/>
                    </a:lnT>
                    <a:lnB w="19050">
                      <a:solidFill>
                        <a:srgbClr val="FFC000"/>
                      </a:solidFill>
                      <a:prstDash val="soli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3.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C000"/>
                      </a:solidFill>
                      <a:prstDash val="solid"/>
                    </a:lnL>
                    <a:lnR w="19050">
                      <a:solidFill>
                        <a:srgbClr val="FFC000"/>
                      </a:solidFill>
                      <a:prstDash val="solid"/>
                    </a:lnR>
                    <a:lnT w="19050">
                      <a:solidFill>
                        <a:srgbClr val="FFC000"/>
                      </a:solidFill>
                      <a:prstDash val="solid"/>
                    </a:lnT>
                    <a:lnB w="1905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Sabon LT Std"/>
                          <a:cs typeface="Sabon LT Std"/>
                        </a:rPr>
                        <a:t>FareStart</a:t>
                      </a:r>
                      <a:endParaRPr sz="1800">
                        <a:latin typeface="Sabon LT Std"/>
                        <a:cs typeface="Sabon LT Std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C000"/>
                      </a:solidFill>
                      <a:prstDash val="solid"/>
                    </a:lnL>
                    <a:lnR w="19050">
                      <a:solidFill>
                        <a:srgbClr val="FFC000"/>
                      </a:solidFill>
                      <a:prstDash val="solid"/>
                    </a:lnR>
                    <a:lnT w="19050">
                      <a:solidFill>
                        <a:srgbClr val="FFC000"/>
                      </a:solidFill>
                      <a:prstDash val="solid"/>
                    </a:lnT>
                    <a:lnB w="19050">
                      <a:solidFill>
                        <a:srgbClr val="FFC000"/>
                      </a:solidFill>
                      <a:prstDash val="solid"/>
                    </a:lnB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2965" y="85851"/>
            <a:ext cx="49669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RECOMMENDATIONS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970" y="2418588"/>
            <a:ext cx="10426065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998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The committee is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requested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to consider and approve the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recommendations for contract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awards. If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approved,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new </a:t>
            </a:r>
            <a:r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contracts will begin in November 2021, and end December </a:t>
            </a:r>
            <a:r>
              <a:rPr kumimoji="0" sz="3200" b="0" i="0" u="none" strike="noStrike" kern="1200" cap="none" spc="-8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31,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2023.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503221" y="6564883"/>
            <a:ext cx="3048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Trade Gothic LT Std"/>
                <a:ea typeface="+mn-ea"/>
                <a:cs typeface="Trade Gothic LT St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3433"/>
                </a:solidFill>
                <a:effectLst/>
                <a:uLnTx/>
                <a:uFillTx/>
                <a:latin typeface="Trade Gothic LT Std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LT Std"/>
              <a:ea typeface="+mn-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965" y="85851"/>
            <a:ext cx="4870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ACTION</a:t>
            </a:r>
            <a:r>
              <a:rPr sz="4000" spc="-90" dirty="0"/>
              <a:t> </a:t>
            </a:r>
            <a:r>
              <a:rPr sz="4000" dirty="0"/>
              <a:t>REQUESTED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965" y="85851"/>
            <a:ext cx="5676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CONFLICT</a:t>
            </a:r>
            <a:r>
              <a:rPr sz="4000" spc="-40" dirty="0"/>
              <a:t> </a:t>
            </a:r>
            <a:r>
              <a:rPr sz="4000" spc="-5" dirty="0"/>
              <a:t>OF</a:t>
            </a:r>
            <a:r>
              <a:rPr sz="4000" spc="-40" dirty="0"/>
              <a:t> </a:t>
            </a:r>
            <a:r>
              <a:rPr sz="4000" dirty="0"/>
              <a:t>INTEREST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503221" y="6564883"/>
            <a:ext cx="3048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Trade Gothic LT Std"/>
                <a:ea typeface="+mn-ea"/>
                <a:cs typeface="Trade Gothic LT St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43433"/>
                </a:solidFill>
                <a:effectLst/>
                <a:uLnTx/>
                <a:uFillTx/>
                <a:latin typeface="Trade Gothic LT Std"/>
                <a:ea typeface="+mn-ea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LT Std"/>
              <a:ea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925" y="1188211"/>
            <a:ext cx="10372725" cy="41376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29539" lvl="0" indent="0" algn="l" defTabSz="914400" rtl="0" eaLnBrk="1" fontAlgn="auto" latinLnBrk="0" hangingPunct="1">
              <a:lnSpc>
                <a:spcPct val="903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No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individual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shall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participate in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selection, award,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or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administration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of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contract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 grant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funded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by WIOA 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other federal,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state 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county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city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funds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real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apparent conflict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interest would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be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involved. Such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conflict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would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arise when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individual,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any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member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his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her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immediate </a:t>
            </a:r>
            <a:r>
              <a:rPr kumimoji="0" sz="2400" b="0" i="0" u="none" strike="noStrike" kern="1200" cap="none" spc="-6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family,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his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her partner,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 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organization which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employs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is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about to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employ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any of 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parties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indicated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herein,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has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financial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other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interest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the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firm selected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for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an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award.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  <a:p>
            <a:pPr marL="12700" marR="5080" lvl="0" indent="0" algn="l" defTabSz="914400" rtl="0" eaLnBrk="1" fontAlgn="auto" latinLnBrk="0" hangingPunct="1">
              <a:lnSpc>
                <a:spcPct val="8940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No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individual shall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cast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vote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participate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any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decision-making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capacity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provision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services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by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such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individual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(or any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organization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which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that </a:t>
            </a:r>
            <a:r>
              <a:rPr kumimoji="0" sz="2400" b="0" i="0" u="none" strike="noStrike" kern="1200" cap="none" spc="-6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individual directly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represents),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or any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matter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which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would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provide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any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direct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financial benefit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to 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individual,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to the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individual’s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immediate family,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or to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the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LT Std"/>
                <a:ea typeface="+mn-ea"/>
                <a:cs typeface="Sabon LT Std"/>
              </a:rPr>
              <a:t>individual’s organization.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LT Std"/>
              <a:ea typeface="+mn-ea"/>
              <a:cs typeface="Sabon LT St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DC-Section-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C-Templates" id="{A80CFE6B-3305-4543-B0FB-79ABE8CD2159}" vid="{437C7165-DB9A-3147-9FD2-1170402BED7A}"/>
    </a:ext>
  </a:extLst>
</a:theme>
</file>

<file path=ppt/theme/theme2.xml><?xml version="1.0" encoding="utf-8"?>
<a:theme xmlns:a="http://schemas.openxmlformats.org/drawingml/2006/main" name="WDC-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C-Templates" id="{A80CFE6B-3305-4543-B0FB-79ABE8CD2159}" vid="{DE358B82-5B44-2F4F-85EA-90485685C8E7}"/>
    </a:ext>
  </a:extLst>
</a:theme>
</file>

<file path=ppt/theme/theme3.xml><?xml version="1.0" encoding="utf-8"?>
<a:theme xmlns:a="http://schemas.openxmlformats.org/drawingml/2006/main" name="5_WDC-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583</Words>
  <Application>Microsoft Macintosh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Sabon LT Std</vt:lpstr>
      <vt:lpstr>Trade Gothic LT Std</vt:lpstr>
      <vt:lpstr>Trade Gothic LT Std Bold</vt:lpstr>
      <vt:lpstr>Wingdings</vt:lpstr>
      <vt:lpstr>WDC-Section-Header</vt:lpstr>
      <vt:lpstr>WDC-Content</vt:lpstr>
      <vt:lpstr>5_WDC-Content</vt:lpstr>
      <vt:lpstr>CONSENT AGENDA BACKGROUND</vt:lpstr>
      <vt:lpstr>POLICY UPDATES</vt:lpstr>
      <vt:lpstr>REVIEW AND APPROVE REQUEST FOR  PROPOSALS #21-03 EMPLOYMENT  SUPPORTS FOR INDIVIDUALS IMPACTED  BY THE CRIMINAL LEGAL SYSTEM</vt:lpstr>
      <vt:lpstr>PowerPoint Presentation</vt:lpstr>
      <vt:lpstr>GOAL OF THE RFP</vt:lpstr>
      <vt:lpstr>SCOPE OF WORK</vt:lpstr>
      <vt:lpstr>RECOMMENDATIONS</vt:lpstr>
      <vt:lpstr>ACTION REQUESTED</vt:lpstr>
      <vt:lpstr>CONFLICT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CONSENT AGENDA BACKGROUND</dc:title>
  <dc:creator>Joe Taylor</dc:creator>
  <cp:lastModifiedBy>Joe Taylor</cp:lastModifiedBy>
  <cp:revision>1</cp:revision>
  <dcterms:created xsi:type="dcterms:W3CDTF">2021-12-08T19:24:44Z</dcterms:created>
  <dcterms:modified xsi:type="dcterms:W3CDTF">2021-12-08T19:29:38Z</dcterms:modified>
</cp:coreProperties>
</file>